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1"/>
  </p:notesMasterIdLst>
  <p:handoutMasterIdLst>
    <p:handoutMasterId r:id="rId32"/>
  </p:handoutMasterIdLst>
  <p:sldIdLst>
    <p:sldId id="256" r:id="rId2"/>
    <p:sldId id="259" r:id="rId3"/>
    <p:sldId id="307" r:id="rId4"/>
    <p:sldId id="309" r:id="rId5"/>
    <p:sldId id="308" r:id="rId6"/>
    <p:sldId id="298" r:id="rId7"/>
    <p:sldId id="257" r:id="rId8"/>
    <p:sldId id="310" r:id="rId9"/>
    <p:sldId id="311" r:id="rId10"/>
    <p:sldId id="299" r:id="rId11"/>
    <p:sldId id="296" r:id="rId12"/>
    <p:sldId id="297" r:id="rId13"/>
    <p:sldId id="304" r:id="rId14"/>
    <p:sldId id="319" r:id="rId15"/>
    <p:sldId id="306" r:id="rId16"/>
    <p:sldId id="312" r:id="rId17"/>
    <p:sldId id="320" r:id="rId18"/>
    <p:sldId id="313" r:id="rId19"/>
    <p:sldId id="300" r:id="rId20"/>
    <p:sldId id="314" r:id="rId21"/>
    <p:sldId id="315" r:id="rId22"/>
    <p:sldId id="317" r:id="rId23"/>
    <p:sldId id="318" r:id="rId24"/>
    <p:sldId id="305" r:id="rId25"/>
    <p:sldId id="321" r:id="rId26"/>
    <p:sldId id="322" r:id="rId27"/>
    <p:sldId id="323" r:id="rId28"/>
    <p:sldId id="324" r:id="rId29"/>
    <p:sldId id="278" r:id="rId30"/>
  </p:sldIdLst>
  <p:sldSz cx="9144000" cy="5143500" type="screen16x9"/>
  <p:notesSz cx="6858000" cy="9144000"/>
  <p:embeddedFontLst>
    <p:embeddedFont>
      <p:font typeface="宋体" panose="02010600030101010101" pitchFamily="2" charset="-122"/>
      <p:regular r:id="rId33"/>
    </p:embeddedFont>
    <p:embeddedFont>
      <p:font typeface="Arvo" panose="02020500000000000000" charset="0"/>
      <p:regular r:id="rId34"/>
      <p:bold r:id="rId35"/>
      <p:italic r:id="rId36"/>
      <p:boldItalic r:id="rId37"/>
    </p:embeddedFont>
    <p:embeddedFont>
      <p:font typeface="Franklin Gothic Book" panose="020B0503020102020204" pitchFamily="34" charset="0"/>
      <p:regular r:id="rId38"/>
      <p:italic r:id="rId39"/>
    </p:embeddedFont>
    <p:embeddedFont>
      <p:font typeface="Roboto Condensed" panose="02020500000000000000" charset="0"/>
      <p:regular r:id="rId40"/>
      <p:bold r:id="rId41"/>
      <p:italic r:id="rId42"/>
      <p:boldItalic r:id="rId43"/>
    </p:embeddedFont>
    <p:embeddedFont>
      <p:font typeface="Roboto Condensed Light" panose="02020500000000000000" charset="0"/>
      <p:regular r:id="rId44"/>
      <p:bold r:id="rId45"/>
      <p:italic r:id="rId46"/>
      <p:boldItalic r:id="rId47"/>
    </p:embeddedFont>
    <p:embeddedFont>
      <p:font typeface="微軟正黑體" panose="020B0604030504040204" pitchFamily="34" charset="-12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8" autoAdjust="0"/>
    <p:restoredTop sz="69519" autoAdjust="0"/>
  </p:normalViewPr>
  <p:slideViewPr>
    <p:cSldViewPr snapToGrid="0">
      <p:cViewPr varScale="1">
        <p:scale>
          <a:sx n="105" d="100"/>
          <a:sy n="105" d="100"/>
        </p:scale>
        <p:origin x="18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2022年10月26日星期三</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沒有風險就沒有信任：</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該模擬器配備了自適應巡航控制 </a:t>
            </a:r>
            <a:r>
              <a:rPr lang="en-US" altLang="zh-TW" dirty="0"/>
              <a:t>(ACC) </a:t>
            </a:r>
            <a:r>
              <a:rPr lang="zh-TW" altLang="en-US" dirty="0"/>
              <a:t>和自動車道保持 </a:t>
            </a:r>
            <a:r>
              <a:rPr lang="en-US" altLang="zh-TW" dirty="0"/>
              <a:t>(ALK) </a:t>
            </a:r>
            <a:r>
              <a:rPr lang="zh-TW" altLang="en-US" dirty="0"/>
              <a:t>系統。 當這兩個都被激活時，模擬車輛處於汽車工程師協會 </a:t>
            </a:r>
            <a:r>
              <a:rPr lang="en-US" altLang="zh-TW" dirty="0"/>
              <a:t>(SAE) [23] </a:t>
            </a:r>
            <a:r>
              <a:rPr lang="zh-TW" altLang="en-US" dirty="0"/>
              <a:t>定義的 </a:t>
            </a:r>
            <a:r>
              <a:rPr lang="en-US" altLang="zh-TW" dirty="0"/>
              <a:t>3 </a:t>
            </a:r>
            <a:r>
              <a:rPr lang="zh-TW" altLang="en-US" dirty="0"/>
              <a:t>級自動化。 </a:t>
            </a:r>
            <a:r>
              <a:rPr lang="en-US" altLang="zh-TW" dirty="0"/>
              <a:t>ALK</a:t>
            </a:r>
            <a:r>
              <a:rPr lang="zh-TW" altLang="en-US" dirty="0"/>
              <a:t>系統控制車輛的橫向位置； </a:t>
            </a:r>
            <a:r>
              <a:rPr lang="en-US" altLang="zh-TW" dirty="0"/>
              <a:t>ACC </a:t>
            </a:r>
            <a:r>
              <a:rPr lang="zh-TW" altLang="en-US" dirty="0"/>
              <a:t>控制車輛的縱向位置。 參與者可以通過轉動方向盤、踩油門或踩剎車來禁用系統。</a:t>
            </a:r>
            <a:endParaRPr dirty="0"/>
          </a:p>
        </p:txBody>
      </p:sp>
    </p:spTree>
    <p:extLst>
      <p:ext uri="{BB962C8B-B14F-4D97-AF65-F5344CB8AC3E}">
        <p14:creationId xmlns:p14="http://schemas.microsoft.com/office/powerpoint/2010/main" val="412187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altLang="zh-TW" dirty="0"/>
              <a:t>C </a:t>
            </a:r>
            <a:r>
              <a:rPr lang="zh-TW" altLang="en-US" dirty="0"/>
              <a:t>級 </a:t>
            </a:r>
            <a:r>
              <a:rPr lang="en-US" altLang="zh-TW" dirty="0"/>
              <a:t>LOS </a:t>
            </a:r>
            <a:r>
              <a:rPr lang="zh-TW" altLang="en-US" dirty="0"/>
              <a:t>代表穩定流動或接近自由流動。 交通密度的範圍在 </a:t>
            </a:r>
            <a:r>
              <a:rPr lang="en-US" altLang="zh-TW" dirty="0"/>
              <a:t>18 </a:t>
            </a:r>
            <a:r>
              <a:rPr lang="zh-TW" altLang="en-US" dirty="0"/>
              <a:t>到 </a:t>
            </a:r>
            <a:r>
              <a:rPr lang="en-US" altLang="zh-TW" dirty="0"/>
              <a:t>26 </a:t>
            </a:r>
            <a:r>
              <a:rPr lang="zh-TW" altLang="en-US" dirty="0"/>
              <a:t>之間。 </a:t>
            </a:r>
            <a:endParaRPr lang="en-US" altLang="zh-TW" dirty="0"/>
          </a:p>
          <a:p>
            <a:pPr marL="171450" indent="-171450">
              <a:buFont typeface="Arial" panose="020B0604020202020204" pitchFamily="34" charset="0"/>
              <a:buChar char="•"/>
            </a:pPr>
            <a:r>
              <a:rPr lang="zh-TW" altLang="en-US" dirty="0"/>
              <a:t>** </a:t>
            </a:r>
            <a:r>
              <a:rPr lang="en-US" altLang="zh-TW" dirty="0"/>
              <a:t>LOS</a:t>
            </a:r>
            <a:r>
              <a:rPr lang="zh-TW" altLang="en-US" dirty="0"/>
              <a:t>：服務水平。 這用於測量交通流量。 交通密度的計量單位是每車道每英里的客車數 </a:t>
            </a:r>
            <a:r>
              <a:rPr lang="en-US" altLang="zh-TW" dirty="0"/>
              <a:t>(pc/mi/li)</a:t>
            </a:r>
            <a:r>
              <a:rPr lang="zh-TW" altLang="en-US" dirty="0"/>
              <a:t>。 </a:t>
            </a:r>
            <a:endParaRPr lang="en-US" altLang="zh-TW" dirty="0"/>
          </a:p>
          <a:p>
            <a:pPr marL="171450" indent="-171450">
              <a:buFont typeface="Arial" panose="020B0604020202020204" pitchFamily="34" charset="0"/>
              <a:buChar char="•"/>
            </a:pPr>
            <a:r>
              <a:rPr lang="zh-TW" altLang="en-US" dirty="0"/>
              <a:t>*** </a:t>
            </a:r>
            <a:r>
              <a:rPr lang="en-US" altLang="zh-TW" dirty="0"/>
              <a:t>E </a:t>
            </a:r>
            <a:r>
              <a:rPr lang="zh-TW" altLang="en-US" dirty="0"/>
              <a:t>級 </a:t>
            </a:r>
            <a:r>
              <a:rPr lang="en-US" altLang="zh-TW" dirty="0"/>
              <a:t>LOS </a:t>
            </a:r>
            <a:r>
              <a:rPr lang="zh-TW" altLang="en-US" dirty="0"/>
              <a:t>代表不穩定的流量。 交通密度範圍在</a:t>
            </a:r>
            <a:r>
              <a:rPr lang="en-US" altLang="zh-TW" dirty="0"/>
              <a:t>35</a:t>
            </a:r>
            <a:r>
              <a:rPr lang="zh-TW" altLang="en-US" dirty="0"/>
              <a:t>到</a:t>
            </a:r>
            <a:r>
              <a:rPr lang="en-US" altLang="zh-TW" dirty="0"/>
              <a:t>45</a:t>
            </a:r>
            <a:r>
              <a:rPr lang="zh-TW" altLang="en-US" dirty="0"/>
              <a:t>之間</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en-US" altLang="zh-TW" dirty="0"/>
              <a:t>miles/hour</a:t>
            </a:r>
            <a:r>
              <a:rPr lang="zh-TW" altLang="en-US" dirty="0"/>
              <a:t>  英里</a:t>
            </a:r>
            <a:r>
              <a:rPr lang="en-US" altLang="zh-TW" dirty="0"/>
              <a:t>/</a:t>
            </a:r>
            <a:r>
              <a:rPr lang="zh-TW" altLang="en-US" dirty="0"/>
              <a:t>小時</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en-US" altLang="zh-TW" dirty="0"/>
              <a:t>abnormal</a:t>
            </a:r>
            <a:r>
              <a:rPr lang="zh-TW" altLang="en-US" dirty="0"/>
              <a:t>異常</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每個場景持續大約一分鐘</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1850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60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12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對於異常行為，三種駕駛場景在 </a:t>
            </a:r>
            <a:r>
              <a:rPr lang="en-US" altLang="zh-TW" dirty="0"/>
              <a:t>PSR </a:t>
            </a:r>
            <a:r>
              <a:rPr lang="zh-TW" altLang="en-US" dirty="0"/>
              <a:t>和 </a:t>
            </a:r>
            <a:r>
              <a:rPr lang="en-US" altLang="zh-TW" dirty="0"/>
              <a:t>PRR </a:t>
            </a:r>
            <a:r>
              <a:rPr lang="zh-TW" altLang="en-US" dirty="0"/>
              <a:t>評級上的差異均顯著， </a:t>
            </a:r>
            <a:r>
              <a:rPr lang="en-US" altLang="zh-TW" dirty="0"/>
              <a:t>PSR </a:t>
            </a:r>
            <a:r>
              <a:rPr lang="zh-TW" altLang="en-US" dirty="0"/>
              <a:t>和 </a:t>
            </a:r>
            <a:r>
              <a:rPr lang="en-US" altLang="zh-TW" dirty="0"/>
              <a:t>PRR </a:t>
            </a:r>
            <a:r>
              <a:rPr lang="zh-TW" altLang="en-US" dirty="0"/>
              <a:t>的排名風險高到低為目標轉彎、其他轉彎和其他合併。</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2184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dirty="0"/>
              <a:t>Cyclists </a:t>
            </a:r>
            <a:r>
              <a:rPr lang="zh-TW" altLang="en-US" dirty="0"/>
              <a:t>場景中，與前面的騎車人發生碰撞的嚴重程度遠高於與汽車發生碰撞的嚴重程度，因為騎自行車的人更有可能在事故中受傷。如果自動駕駛汽車未能適應，那麼在加上對騎車人的傷害時，事故的總傷害會高得多。</a:t>
            </a:r>
            <a:endParaRPr lang="en-US" altLang="zh-TW"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大多數參與者抱怨整個實驗過程中駕駛速度低。由於駕駛模擬器的保真度低，參與者可能對在模擬駕駛環境中駕駛和在賽車視頻遊戲中駕駛之間的速度期望不匹配。</a:t>
            </a:r>
            <a:endParaRPr lang="en-US" altLang="zh-TW" dirty="0"/>
          </a:p>
          <a:p>
            <a:endParaRPr lang="en-US" altLang="zh-TW" dirty="0"/>
          </a:p>
          <a:p>
            <a:r>
              <a:rPr lang="zh-TW" altLang="en-US" dirty="0"/>
              <a:t>對於異常行為，駕駛員認為縱向事件、其他合併情景與橫向事件相比風險較小，正如在主題轉彎和其他轉彎中所經歷的那樣。與車輛突然轉向相比，車輛突然切入的經歷可能在日常生活中更頻繁地發生。</a:t>
            </a:r>
            <a:endParaRPr lang="en-US" altLang="zh-TW" dirty="0"/>
          </a:p>
          <a:p>
            <a:endParaRPr lang="en-US" altLang="zh-TW" dirty="0"/>
          </a:p>
          <a:p>
            <a:r>
              <a:rPr lang="zh-TW" altLang="en-US" dirty="0"/>
              <a:t>本研究提供了有關參與者對不同風險等級的評級以及影響他們看法的主要因素的信息。儘管存在模擬與現實駕駛之間的複雜差異以及樣本量小等局限性，但本研究首次成功地操縱了自動駕駛環境中的感知風險。研究 </a:t>
            </a:r>
            <a:r>
              <a:rPr lang="en-US" altLang="zh-TW" dirty="0"/>
              <a:t>1 </a:t>
            </a:r>
            <a:r>
              <a:rPr lang="zh-TW" altLang="en-US" dirty="0"/>
              <a:t>確保了風險成分的存在，這為研究 </a:t>
            </a:r>
            <a:r>
              <a:rPr lang="en-US" altLang="zh-TW" dirty="0"/>
              <a:t>2 </a:t>
            </a:r>
            <a:r>
              <a:rPr lang="zh-TW" altLang="en-US" dirty="0"/>
              <a:t>進一步調查駕駛員對汽車</a:t>
            </a:r>
            <a:r>
              <a:rPr lang="en-US" altLang="zh-TW" dirty="0"/>
              <a:t>-</a:t>
            </a:r>
            <a:r>
              <a:rPr lang="zh-TW" altLang="en-US" dirty="0"/>
              <a:t>駕駛員交互的信任奠定了基礎。</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9908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96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208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沒有採用主題轉彎場景，因為車輛在此駕駛中的可靠性水平較低，這會影響介紹性信息對自動化可靠性的影響。因此，通過操縱汽車周圍的情境風險來嚴格控制駕駛中的風險水平。</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3152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133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857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71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作為自動化信任的一個潛在維度</a:t>
            </a:r>
            <a:r>
              <a:rPr lang="en-US" altLang="zh-TW" dirty="0"/>
              <a:t>[12]</a:t>
            </a:r>
            <a:r>
              <a:rPr lang="zh-TW" altLang="en-US" dirty="0"/>
              <a:t>，</a:t>
            </a:r>
            <a:endParaRPr dirty="0"/>
          </a:p>
        </p:txBody>
      </p:sp>
    </p:spTree>
    <p:extLst>
      <p:ext uri="{BB962C8B-B14F-4D97-AF65-F5344CB8AC3E}">
        <p14:creationId xmlns:p14="http://schemas.microsoft.com/office/powerpoint/2010/main" val="3814908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102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2.</a:t>
            </a:r>
            <a:r>
              <a:rPr lang="zh-TW" altLang="en-US" dirty="0"/>
              <a:t>因此信任自動化系統是必不可少的</a:t>
            </a: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535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該項目的目標是了解風險和介紹性信息如何影響對自動駕駛的信任。我們首先調查了驅動器中的各種風險情況，以了解哪些因素會影響兩種感知風險。然後，我們調查了關於自動化可靠性和情境風險的先驗信息對駕駛員信任、感知關係風險和感知自動化可靠性的影響。</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了解初始交互（即介紹性信息）對於培養適當的信任和增強汽車與駕駛員的交互至關重要。</a:t>
            </a:r>
            <a:endParaRPr lang="en-US" altLang="zh-TW" dirty="0"/>
          </a:p>
          <a:p>
            <a:pPr marL="0" lvl="0" indent="0" algn="l" rtl="0">
              <a:spcBef>
                <a:spcPts val="0"/>
              </a:spcBef>
              <a:spcAft>
                <a:spcPts val="0"/>
              </a:spcAft>
              <a:buNone/>
            </a:pPr>
            <a:endParaRPr lang="en-US" altLang="zh-TW" dirty="0"/>
          </a:p>
          <a:p>
            <a:r>
              <a:rPr lang="zh-TW" altLang="en-US" dirty="0"/>
              <a:t>駕駛員在與自動駕駛汽車交互之前收到的信息對於塑造對自動化的期望以及進一步提高駕駛安全性和性能至關重要 </a:t>
            </a:r>
            <a:r>
              <a:rPr lang="en-US" altLang="zh-TW" dirty="0"/>
              <a:t>[14]</a:t>
            </a:r>
            <a:r>
              <a:rPr lang="zh-TW" altLang="en-US" dirty="0"/>
              <a:t>。</a:t>
            </a:r>
            <a:endParaRPr lang="en-US" altLang="zh-TW" dirty="0"/>
          </a:p>
          <a:p>
            <a:endParaRPr lang="en-US" altLang="zh-TW" dirty="0"/>
          </a:p>
          <a:p>
            <a:r>
              <a:rPr lang="zh-TW" altLang="en-US" dirty="0"/>
              <a:t>預計風險對首次互動的信任有更大的影響，因為受情境因素影響較小的更深層次的信任只會隨著時間的推移而發展 </a:t>
            </a:r>
            <a:r>
              <a:rPr lang="en-US" altLang="zh-TW" dirty="0"/>
              <a:t>[5, 25]</a:t>
            </a:r>
            <a:r>
              <a:rPr lang="zh-TW" altLang="en-US" dirty="0"/>
              <a:t>。</a:t>
            </a:r>
            <a:endParaRPr lang="en-US" altLang="zh-TW" dirty="0"/>
          </a:p>
          <a:p>
            <a:endParaRPr lang="en-US" altLang="zh-TW" dirty="0"/>
          </a:p>
          <a:p>
            <a:r>
              <a:rPr lang="zh-TW" altLang="en-US" dirty="0"/>
              <a:t>因此，必須了解介紹性信息如何影響信任，以及駕駛員在初始交互過程中感知到的風險如何影響信任。</a:t>
            </a:r>
            <a:endParaRPr lang="en-US" altLang="zh-TW" dirty="0"/>
          </a:p>
          <a:p>
            <a:endParaRPr lang="en-US" altLang="zh-TW"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sz="1100" dirty="0"/>
              <a:t>引入足夠和準確的訊息可以提高駕駛員和自動化系統之間通信的有效性</a:t>
            </a:r>
            <a:r>
              <a:rPr lang="en-US" altLang="zh-TW" sz="1100" dirty="0"/>
              <a:t>(</a:t>
            </a:r>
            <a:r>
              <a:rPr lang="en-US" altLang="zh-TW" sz="1100" dirty="0" err="1"/>
              <a:t>Rajaonah</a:t>
            </a:r>
            <a:r>
              <a:rPr lang="zh-TW" altLang="en-US" sz="1100" dirty="0"/>
              <a:t> </a:t>
            </a:r>
            <a:r>
              <a:rPr lang="en-US" altLang="zh-TW" sz="1100" dirty="0"/>
              <a:t>et al., 2008)</a:t>
            </a:r>
            <a:r>
              <a:rPr lang="zh-TW" altLang="en-US" sz="1100" dirty="0"/>
              <a:t>。</a:t>
            </a:r>
            <a:endParaRPr lang="en-US" altLang="zh-TW" sz="1100" dirty="0"/>
          </a:p>
          <a:p>
            <a:endParaRPr lang="zh-TW"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2938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dirty="0"/>
              <a:t>perceived situational risk (PSR)</a:t>
            </a:r>
          </a:p>
          <a:p>
            <a:r>
              <a:rPr lang="en-US" altLang="zh-TW" dirty="0"/>
              <a:t>perceived relational risk (PRR)</a:t>
            </a:r>
          </a:p>
          <a:p>
            <a:r>
              <a:rPr lang="en-US" altLang="zh-TW" dirty="0"/>
              <a:t>PSR is “the belief … that a specific task or context has potential negative outcomes, apart from personal history, or historical knowledge of a human (or automation) in that situation”</a:t>
            </a:r>
            <a:endParaRPr lang="zh-TW"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4819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275772" y="1235285"/>
            <a:ext cx="4883728" cy="1481000"/>
          </a:xfrm>
          <a:prstGeom prst="rect">
            <a:avLst/>
          </a:prstGeom>
        </p:spPr>
        <p:txBody>
          <a:bodyPr spcFirstLastPara="1" wrap="square" lIns="91425" tIns="91425" rIns="91425" bIns="91425" anchor="ctr" anchorCtr="0">
            <a:noAutofit/>
          </a:bodyPr>
          <a:lstStyle/>
          <a:p>
            <a:pPr lvl="0"/>
            <a:r>
              <a:rPr lang="zh-TW" altLang="en-US" dirty="0"/>
              <a:t>調查高度自動駕駛中的風險感知</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8212822" cy="307777"/>
          </a:xfrm>
          <a:prstGeom prst="rect">
            <a:avLst/>
          </a:prstGeom>
          <a:noFill/>
        </p:spPr>
        <p:txBody>
          <a:bodyPr wrap="square" rtlCol="0">
            <a:spAutoFit/>
          </a:bodyPr>
          <a:lstStyle/>
          <a:p>
            <a:r>
              <a:rPr lang="en-US" altLang="zh-TW" dirty="0">
                <a:solidFill>
                  <a:schemeClr val="bg1"/>
                </a:solidFill>
              </a:rPr>
              <a:t>No Risk No Trust: Investigating Perceived Risk in Highly Automated Driving</a:t>
            </a:r>
            <a:endParaRPr lang="zh-TW" altLang="zh-TW"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738664"/>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en-US" altLang="zh-TW" dirty="0"/>
              <a:t>Li</a:t>
            </a:r>
            <a:r>
              <a:rPr lang="zh-TW" altLang="en-US" dirty="0"/>
              <a:t> </a:t>
            </a:r>
            <a:r>
              <a:rPr lang="en-US" altLang="zh-TW" dirty="0"/>
              <a:t>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Association for Computing Machinery</a:t>
            </a: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2019</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實驗一</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2372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5</a:t>
            </a:r>
            <a:r>
              <a:rPr lang="zh-TW" altLang="en-US" dirty="0"/>
              <a:t>名女性和</a:t>
            </a:r>
            <a:r>
              <a:rPr lang="en-US" altLang="zh-TW" dirty="0"/>
              <a:t>9</a:t>
            </a:r>
            <a:r>
              <a:rPr lang="zh-TW" altLang="en-US" dirty="0"/>
              <a:t>名男性參加了研究。 參與者必須有駕照、兩年的駕駛經驗以及正常或矯正至正常的視力。</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使用 </a:t>
            </a:r>
            <a:r>
              <a:rPr lang="en-US" altLang="zh-TW" dirty="0"/>
              <a:t>National Advanced Driving Simulator </a:t>
            </a:r>
            <a:r>
              <a:rPr lang="en-US" altLang="zh-TW" dirty="0" err="1"/>
              <a:t>MiniSim</a:t>
            </a:r>
            <a:r>
              <a:rPr lang="en-US" altLang="zh-TW" dirty="0"/>
              <a:t> v2.2.1 </a:t>
            </a:r>
            <a:r>
              <a:rPr lang="zh-TW" altLang="en-US" dirty="0"/>
              <a:t>進行模擬，配備三個主螢幕（約 </a:t>
            </a:r>
            <a:r>
              <a:rPr lang="en-US" altLang="zh-TW" dirty="0"/>
              <a:t>160° </a:t>
            </a:r>
            <a:r>
              <a:rPr lang="zh-TW" altLang="en-US" dirty="0"/>
              <a:t>視角）、儀表板顯示器、信息娛樂顯示器、</a:t>
            </a:r>
            <a:r>
              <a:rPr lang="en-US" altLang="zh-TW" dirty="0"/>
              <a:t>2.1 </a:t>
            </a:r>
            <a:r>
              <a:rPr lang="zh-TW" altLang="en-US" dirty="0"/>
              <a:t>音頻系統、觸覺傳感器、方向盤、油門踏板和製動器， 和可調節的駕駛員座椅。</a:t>
            </a:r>
            <a:endParaRPr lang="zh-TW" altLang="en-US"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F0A547EE-AE98-460D-9467-7424DDD720BE}"/>
              </a:ext>
            </a:extLst>
          </p:cNvPr>
          <p:cNvPicPr>
            <a:picLocks noChangeAspect="1"/>
          </p:cNvPicPr>
          <p:nvPr/>
        </p:nvPicPr>
        <p:blipFill>
          <a:blip r:embed="rId3"/>
          <a:stretch>
            <a:fillRect/>
          </a:stretch>
        </p:blipFill>
        <p:spPr>
          <a:xfrm>
            <a:off x="2728223" y="2970623"/>
            <a:ext cx="2676899" cy="1981477"/>
          </a:xfrm>
          <a:prstGeom prst="rect">
            <a:avLst/>
          </a:prstGeom>
        </p:spPr>
      </p:pic>
    </p:spTree>
    <p:extLst>
      <p:ext uri="{BB962C8B-B14F-4D97-AF65-F5344CB8AC3E}">
        <p14:creationId xmlns:p14="http://schemas.microsoft.com/office/powerpoint/2010/main" val="266469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4728411" y="1310587"/>
            <a:ext cx="4283243"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設計了三類駕駛場景：駕駛速度、事故和異常行為。</a:t>
            </a:r>
            <a:endParaRPr lang="en-US" altLang="zh-TW" dirty="0"/>
          </a:p>
          <a:p>
            <a:r>
              <a:rPr lang="zh-TW" altLang="en-US" dirty="0"/>
              <a:t>在每個類別中，都有三種不同的駕駛場景。參與者總共經歷了九種駕駛場景。</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19E10059-E8BC-4C71-8DAD-CDBE482611BE}"/>
              </a:ext>
            </a:extLst>
          </p:cNvPr>
          <p:cNvPicPr>
            <a:picLocks noChangeAspect="1"/>
          </p:cNvPicPr>
          <p:nvPr/>
        </p:nvPicPr>
        <p:blipFill>
          <a:blip r:embed="rId3"/>
          <a:stretch>
            <a:fillRect/>
          </a:stretch>
        </p:blipFill>
        <p:spPr>
          <a:xfrm>
            <a:off x="387310" y="1474515"/>
            <a:ext cx="4078819" cy="3668985"/>
          </a:xfrm>
          <a:prstGeom prst="rect">
            <a:avLst/>
          </a:prstGeom>
        </p:spPr>
      </p:pic>
    </p:spTree>
    <p:extLst>
      <p:ext uri="{BB962C8B-B14F-4D97-AF65-F5344CB8AC3E}">
        <p14:creationId xmlns:p14="http://schemas.microsoft.com/office/powerpoint/2010/main" val="5315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2" name="內容版面配置區 2">
            <a:extLst>
              <a:ext uri="{FF2B5EF4-FFF2-40B4-BE49-F238E27FC236}">
                <a16:creationId xmlns:a16="http://schemas.microsoft.com/office/drawing/2014/main" id="{2B0EE201-E42A-4AC7-B00C-C258C1185E9C}"/>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測量了兩種感知風險：感知情境風險和感知關係風險。</a:t>
            </a:r>
            <a:endParaRPr lang="en-US" altLang="zh-TW" dirty="0"/>
          </a:p>
          <a:p>
            <a:pPr lvl="1"/>
            <a:r>
              <a:rPr lang="en-US" altLang="zh-TW" sz="1600" dirty="0"/>
              <a:t>PSR </a:t>
            </a:r>
            <a:r>
              <a:rPr lang="zh-TW" altLang="en-US" sz="1600" dirty="0"/>
              <a:t>採用單項量表衡量：“情況有風險”。 </a:t>
            </a:r>
            <a:endParaRPr lang="en-US" altLang="zh-TW" sz="1600" dirty="0"/>
          </a:p>
          <a:p>
            <a:pPr lvl="1"/>
            <a:r>
              <a:rPr lang="en-US" altLang="zh-TW" sz="1600" dirty="0"/>
              <a:t>PRR </a:t>
            </a:r>
            <a:r>
              <a:rPr lang="zh-TW" altLang="en-US" sz="1600" dirty="0"/>
              <a:t>採用三項量表衡量：“設備有風險”； “使用該設備會增加與前車相撞的風險”； 和“使用該設備迫使我承擔很多風險”</a:t>
            </a:r>
            <a:r>
              <a:rPr lang="en-US" altLang="zh-TW" sz="1600" dirty="0"/>
              <a:t> </a:t>
            </a:r>
            <a:r>
              <a:rPr lang="en-US" altLang="zh-TW" sz="1600"/>
              <a:t>Reeves &amp; Nass</a:t>
            </a:r>
            <a:r>
              <a:rPr lang="zh-TW" altLang="en-US" sz="1600"/>
              <a:t>。</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425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endParaRPr lang="zh-TW" altLang="en-US" dirty="0">
              <a:latin typeface="微軟正黑體" panose="020B0604030504040204" pitchFamily="34" charset="-120"/>
              <a:ea typeface="微軟正黑體" panose="020B0604030504040204" pitchFamily="34" charset="-120"/>
            </a:endParaRPr>
          </a:p>
        </p:txBody>
      </p:sp>
      <p:sp>
        <p:nvSpPr>
          <p:cNvPr id="24" name="內容版面配置區 2">
            <a:extLst>
              <a:ext uri="{FF2B5EF4-FFF2-40B4-BE49-F238E27FC236}">
                <a16:creationId xmlns:a16="http://schemas.microsoft.com/office/drawing/2014/main" id="{43F90EB4-ECAD-4435-A012-BFC8BBFA4FB0}"/>
              </a:ext>
            </a:extLst>
          </p:cNvPr>
          <p:cNvSpPr txBox="1">
            <a:spLocks/>
          </p:cNvSpPr>
          <p:nvPr/>
        </p:nvSpPr>
        <p:spPr>
          <a:xfrm>
            <a:off x="602724" y="1449203"/>
            <a:ext cx="7015276" cy="3161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558800" indent="-457200">
              <a:buFont typeface="+mj-lt"/>
              <a:buAutoNum type="arabicPeriod"/>
            </a:pPr>
            <a:r>
              <a:rPr lang="zh-TW" altLang="en-US" dirty="0"/>
              <a:t>簽署同意書後</a:t>
            </a:r>
            <a:endParaRPr lang="en-US" altLang="zh-TW" dirty="0"/>
          </a:p>
          <a:p>
            <a:pPr marL="558800" indent="-457200">
              <a:buFont typeface="+mj-lt"/>
              <a:buAutoNum type="arabicPeriod"/>
            </a:pPr>
            <a:r>
              <a:rPr lang="zh-TW" altLang="en-US" dirty="0"/>
              <a:t>進行模擬器疾病篩查</a:t>
            </a:r>
            <a:r>
              <a:rPr lang="en-US" altLang="zh-TW" dirty="0"/>
              <a:t>(Gable</a:t>
            </a:r>
            <a:r>
              <a:rPr lang="zh-TW" altLang="en-US" dirty="0"/>
              <a:t> </a:t>
            </a:r>
            <a:r>
              <a:rPr lang="en-US" altLang="zh-TW" dirty="0"/>
              <a:t>&amp;</a:t>
            </a:r>
            <a:r>
              <a:rPr lang="zh-TW" altLang="en-US" dirty="0"/>
              <a:t>　</a:t>
            </a:r>
            <a:r>
              <a:rPr lang="en-US" altLang="zh-TW" dirty="0"/>
              <a:t>Walker, 2013)</a:t>
            </a:r>
            <a:r>
              <a:rPr lang="zh-TW" altLang="en-US" dirty="0"/>
              <a:t>。 </a:t>
            </a:r>
            <a:endParaRPr lang="en-US" altLang="zh-TW" dirty="0"/>
          </a:p>
          <a:p>
            <a:pPr marL="558800" indent="-457200">
              <a:buFont typeface="+mj-lt"/>
              <a:buAutoNum type="arabicPeriod"/>
            </a:pPr>
            <a:r>
              <a:rPr lang="zh-TW" altLang="en-US" dirty="0"/>
              <a:t>完成了人口統計和駕駛體驗調查。</a:t>
            </a:r>
            <a:endParaRPr lang="en-US" altLang="zh-TW" dirty="0"/>
          </a:p>
          <a:p>
            <a:pPr marL="558800" indent="-457200">
              <a:buFont typeface="+mj-lt"/>
              <a:buAutoNum type="arabicPeriod"/>
            </a:pPr>
            <a:r>
              <a:rPr lang="zh-TW" altLang="en-US" dirty="0"/>
              <a:t>練習駕駛。</a:t>
            </a:r>
            <a:endParaRPr lang="en-US" altLang="zh-TW" dirty="0"/>
          </a:p>
          <a:p>
            <a:pPr marL="558800" indent="-457200">
              <a:buFont typeface="+mj-lt"/>
              <a:buAutoNum type="arabicPeriod"/>
            </a:pPr>
            <a:r>
              <a:rPr lang="zh-TW" altLang="en-US" dirty="0"/>
              <a:t>隨機駕駛了九種駕駛場景中的每一種，並在每種場景後對他們的 </a:t>
            </a:r>
            <a:r>
              <a:rPr lang="en-US" altLang="zh-TW" dirty="0"/>
              <a:t>PRR </a:t>
            </a:r>
            <a:r>
              <a:rPr lang="zh-TW" altLang="en-US" dirty="0"/>
              <a:t>和 </a:t>
            </a:r>
            <a:r>
              <a:rPr lang="en-US" altLang="zh-TW" dirty="0"/>
              <a:t>PSR </a:t>
            </a:r>
            <a:r>
              <a:rPr lang="zh-TW" altLang="en-US" dirty="0"/>
              <a:t>進行評分。</a:t>
            </a:r>
          </a:p>
        </p:txBody>
      </p:sp>
    </p:spTree>
    <p:extLst>
      <p:ext uri="{BB962C8B-B14F-4D97-AF65-F5344CB8AC3E}">
        <p14:creationId xmlns:p14="http://schemas.microsoft.com/office/powerpoint/2010/main" val="53322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3.5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使用非參數弗里德曼重複測量差異檢驗進行分析</a:t>
            </a:r>
            <a:endParaRPr lang="zh-TW" altLang="en-US" dirty="0">
              <a:latin typeface="微軟正黑體" panose="020B0604030504040204" pitchFamily="34" charset="-120"/>
              <a:ea typeface="微軟正黑體" panose="020B0604030504040204" pitchFamily="34" charset="-120"/>
            </a:endParaRPr>
          </a:p>
        </p:txBody>
      </p:sp>
      <p:grpSp>
        <p:nvGrpSpPr>
          <p:cNvPr id="5" name="群組 4">
            <a:extLst>
              <a:ext uri="{FF2B5EF4-FFF2-40B4-BE49-F238E27FC236}">
                <a16:creationId xmlns:a16="http://schemas.microsoft.com/office/drawing/2014/main" id="{0FA77405-4F8C-424E-B9D5-9202835D4996}"/>
              </a:ext>
            </a:extLst>
          </p:cNvPr>
          <p:cNvGrpSpPr/>
          <p:nvPr/>
        </p:nvGrpSpPr>
        <p:grpSpPr>
          <a:xfrm>
            <a:off x="1143973" y="2141982"/>
            <a:ext cx="5209510" cy="2380350"/>
            <a:chOff x="602724" y="2081116"/>
            <a:chExt cx="6391229" cy="2786441"/>
          </a:xfrm>
        </p:grpSpPr>
        <p:pic>
          <p:nvPicPr>
            <p:cNvPr id="2" name="圖片 1">
              <a:extLst>
                <a:ext uri="{FF2B5EF4-FFF2-40B4-BE49-F238E27FC236}">
                  <a16:creationId xmlns:a16="http://schemas.microsoft.com/office/drawing/2014/main" id="{48447506-3CDD-486E-A2BC-A97E3AFF4443}"/>
                </a:ext>
              </a:extLst>
            </p:cNvPr>
            <p:cNvPicPr>
              <a:picLocks noChangeAspect="1"/>
            </p:cNvPicPr>
            <p:nvPr/>
          </p:nvPicPr>
          <p:blipFill>
            <a:blip r:embed="rId3"/>
            <a:stretch>
              <a:fillRect/>
            </a:stretch>
          </p:blipFill>
          <p:spPr>
            <a:xfrm>
              <a:off x="602724" y="2081116"/>
              <a:ext cx="6391229" cy="2786441"/>
            </a:xfrm>
            <a:prstGeom prst="rect">
              <a:avLst/>
            </a:prstGeom>
          </p:spPr>
        </p:pic>
        <p:sp>
          <p:nvSpPr>
            <p:cNvPr id="4" name="矩形 3">
              <a:extLst>
                <a:ext uri="{FF2B5EF4-FFF2-40B4-BE49-F238E27FC236}">
                  <a16:creationId xmlns:a16="http://schemas.microsoft.com/office/drawing/2014/main" id="{7CAA3358-9E1A-45A3-8992-A2107309C3E3}"/>
                </a:ext>
              </a:extLst>
            </p:cNvPr>
            <p:cNvSpPr/>
            <p:nvPr/>
          </p:nvSpPr>
          <p:spPr>
            <a:xfrm>
              <a:off x="4194628" y="3517878"/>
              <a:ext cx="406400" cy="386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5CD1C914-4AC3-452A-ABE6-0A4790E58004}"/>
                </a:ext>
              </a:extLst>
            </p:cNvPr>
            <p:cNvSpPr/>
            <p:nvPr/>
          </p:nvSpPr>
          <p:spPr>
            <a:xfrm>
              <a:off x="4194628" y="4149442"/>
              <a:ext cx="406400" cy="386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F6060FDC-D49A-4DB1-8091-22C7DB748589}"/>
                </a:ext>
              </a:extLst>
            </p:cNvPr>
            <p:cNvSpPr/>
            <p:nvPr/>
          </p:nvSpPr>
          <p:spPr>
            <a:xfrm>
              <a:off x="6466115" y="3525133"/>
              <a:ext cx="406400" cy="386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5A837900-A33D-4A15-A7DE-968CFF6C8A23}"/>
                </a:ext>
              </a:extLst>
            </p:cNvPr>
            <p:cNvSpPr/>
            <p:nvPr/>
          </p:nvSpPr>
          <p:spPr>
            <a:xfrm>
              <a:off x="6466115" y="4156697"/>
              <a:ext cx="406400" cy="386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7093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3.5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對於駕駛速度，</a:t>
            </a:r>
            <a:r>
              <a:rPr lang="en-US" altLang="zh-TW" dirty="0"/>
              <a:t>PRR </a:t>
            </a:r>
            <a:r>
              <a:rPr lang="zh-TW" altLang="en-US" dirty="0"/>
              <a:t>和 </a:t>
            </a:r>
            <a:r>
              <a:rPr lang="en-US" altLang="zh-TW" dirty="0"/>
              <a:t>PSR </a:t>
            </a:r>
            <a:r>
              <a:rPr lang="zh-TW" altLang="en-US" dirty="0"/>
              <a:t>量表的三種情景之間沒有顯著差異。 </a:t>
            </a:r>
            <a:r>
              <a:rPr lang="en-US" altLang="zh-TW" dirty="0"/>
              <a:t>PRR </a:t>
            </a:r>
            <a:r>
              <a:rPr lang="zh-TW" altLang="en-US" dirty="0"/>
              <a:t>和 </a:t>
            </a:r>
            <a:r>
              <a:rPr lang="en-US" altLang="zh-TW" dirty="0"/>
              <a:t>PSR </a:t>
            </a:r>
            <a:r>
              <a:rPr lang="zh-TW" altLang="en-US" dirty="0"/>
              <a:t>評級的流量情景之間存在顯著差異。</a:t>
            </a:r>
            <a:endParaRPr lang="en-US" altLang="zh-TW" dirty="0"/>
          </a:p>
          <a:p>
            <a:r>
              <a:rPr lang="zh-TW" altLang="en-US" dirty="0"/>
              <a:t>對於 </a:t>
            </a:r>
            <a:r>
              <a:rPr lang="en-US" altLang="zh-TW" dirty="0"/>
              <a:t>PRR </a:t>
            </a:r>
            <a:r>
              <a:rPr lang="zh-TW" altLang="en-US" dirty="0"/>
              <a:t>和 </a:t>
            </a:r>
            <a:r>
              <a:rPr lang="en-US" altLang="zh-TW" dirty="0"/>
              <a:t>PSR </a:t>
            </a:r>
            <a:r>
              <a:rPr lang="zh-TW" altLang="en-US" dirty="0"/>
              <a:t>評級，騎自行車者駕駛被評為該類別中風險最高的。</a:t>
            </a:r>
            <a:endParaRPr lang="en-US" altLang="zh-TW" dirty="0"/>
          </a:p>
          <a:p>
            <a:r>
              <a:rPr lang="zh-TW" altLang="en-US" dirty="0"/>
              <a:t>參與者對場景騎自行車者和主題轉彎的 </a:t>
            </a:r>
            <a:r>
              <a:rPr lang="en-US" altLang="zh-TW" dirty="0"/>
              <a:t>PSR </a:t>
            </a:r>
            <a:r>
              <a:rPr lang="zh-TW" altLang="en-US" dirty="0"/>
              <a:t>評分明顯高於每個類別中的其他場景。</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107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3.6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駕駛速度並不是影響駕駛員感知自動駕駛風險的重要因素。</a:t>
            </a:r>
            <a:endParaRPr lang="en-US" altLang="zh-TW" dirty="0"/>
          </a:p>
          <a:p>
            <a:r>
              <a:rPr lang="zh-TW" altLang="en-US" dirty="0"/>
              <a:t>騎車人發生碰撞的嚴重程度遠高於與汽車發生碰撞的嚴重程度，因為騎自行車的人更有可能在事故中受傷。</a:t>
            </a:r>
            <a:endParaRPr lang="en-US" altLang="zh-TW" dirty="0"/>
          </a:p>
          <a:p>
            <a:r>
              <a:rPr lang="zh-TW" altLang="en-US" dirty="0"/>
              <a:t>與前面的騎車人發生碰撞的嚴重程度遠高於與汽車發生碰撞的嚴重程度，因為騎自行車的人更有可能在事故中受傷。</a:t>
            </a:r>
            <a:endParaRPr lang="en-US" altLang="zh-TW" dirty="0"/>
          </a:p>
          <a:p>
            <a:r>
              <a:rPr lang="zh-TW" altLang="en-US" dirty="0"/>
              <a:t>駕駛員認為縱向事件、其他合併情景與橫向事件相比風險較小</a:t>
            </a:r>
            <a:endParaRPr lang="en-US" altLang="zh-TW" dirty="0"/>
          </a:p>
        </p:txBody>
      </p:sp>
    </p:spTree>
    <p:extLst>
      <p:ext uri="{BB962C8B-B14F-4D97-AF65-F5344CB8AC3E}">
        <p14:creationId xmlns:p14="http://schemas.microsoft.com/office/powerpoint/2010/main" val="217661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實驗二</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403932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4-1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包括 </a:t>
            </a:r>
            <a:r>
              <a:rPr lang="en-US" altLang="zh-TW" dirty="0"/>
              <a:t>27 </a:t>
            </a:r>
            <a:r>
              <a:rPr lang="zh-TW" altLang="en-US" dirty="0"/>
              <a:t>名女性和 </a:t>
            </a:r>
            <a:r>
              <a:rPr lang="en-US" altLang="zh-TW" dirty="0"/>
              <a:t>36 </a:t>
            </a:r>
            <a:r>
              <a:rPr lang="zh-TW" altLang="en-US" dirty="0"/>
              <a:t>名男性，年齡在 </a:t>
            </a:r>
            <a:r>
              <a:rPr lang="en-US" altLang="zh-TW" dirty="0"/>
              <a:t>18 </a:t>
            </a:r>
            <a:r>
              <a:rPr lang="zh-TW" altLang="en-US" dirty="0"/>
              <a:t>至 </a:t>
            </a:r>
            <a:r>
              <a:rPr lang="en-US" altLang="zh-TW" dirty="0"/>
              <a:t>28 </a:t>
            </a:r>
            <a:r>
              <a:rPr lang="zh-TW" altLang="en-US" dirty="0"/>
              <a:t>歲之間。樣本的平均年齡為 </a:t>
            </a:r>
            <a:r>
              <a:rPr lang="en-US" altLang="zh-TW" dirty="0"/>
              <a:t>19.44 </a:t>
            </a:r>
            <a:r>
              <a:rPr lang="zh-TW" altLang="en-US" dirty="0"/>
              <a:t>歲（</a:t>
            </a:r>
            <a:r>
              <a:rPr lang="en-US" altLang="zh-TW" dirty="0"/>
              <a:t>SD = 1.36</a:t>
            </a:r>
            <a:r>
              <a:rPr lang="zh-TW" altLang="en-US" dirty="0"/>
              <a:t>）。 持有駕照的平均年數為 </a:t>
            </a:r>
            <a:r>
              <a:rPr lang="en-US" altLang="zh-TW" dirty="0"/>
              <a:t>3.14 (SD = 1.35)</a:t>
            </a:r>
            <a:r>
              <a:rPr lang="zh-TW" altLang="en-US" dirty="0"/>
              <a:t>，參與者平均每週駕駛 </a:t>
            </a:r>
            <a:r>
              <a:rPr lang="en-US" altLang="zh-TW" dirty="0"/>
              <a:t>5.68 </a:t>
            </a:r>
            <a:r>
              <a:rPr lang="zh-TW" altLang="en-US" dirty="0"/>
              <a:t>小時 </a:t>
            </a:r>
            <a:r>
              <a:rPr lang="en-US" altLang="zh-TW" dirty="0"/>
              <a:t>(SD = 4.16)</a:t>
            </a:r>
            <a:r>
              <a:rPr lang="zh-TW" altLang="en-US" dirty="0"/>
              <a:t>。</a:t>
            </a:r>
            <a:endParaRPr lang="zh-TW" altLang="en-US" dirty="0">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5A0742F5-891F-4C7A-8E7D-5FCE5B9CC9DA}"/>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Tree>
    <p:extLst>
      <p:ext uri="{BB962C8B-B14F-4D97-AF65-F5344CB8AC3E}">
        <p14:creationId xmlns:p14="http://schemas.microsoft.com/office/powerpoint/2010/main" val="417669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4-2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同實驗一</a:t>
            </a:r>
          </a:p>
        </p:txBody>
      </p:sp>
    </p:spTree>
    <p:extLst>
      <p:ext uri="{BB962C8B-B14F-4D97-AF65-F5344CB8AC3E}">
        <p14:creationId xmlns:p14="http://schemas.microsoft.com/office/powerpoint/2010/main" val="198860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4-3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959980"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自變項</a:t>
            </a:r>
            <a:r>
              <a:rPr lang="en-US" altLang="zh-TW" dirty="0">
                <a:latin typeface="微軟正黑體" panose="020B0604030504040204" pitchFamily="34" charset="-120"/>
                <a:ea typeface="微軟正黑體" panose="020B0604030504040204" pitchFamily="34" charset="-120"/>
              </a:rPr>
              <a:t>:</a:t>
            </a:r>
          </a:p>
          <a:p>
            <a:pPr lvl="1"/>
            <a:r>
              <a:rPr lang="zh-TW" altLang="en-US" sz="1800" dirty="0">
                <a:latin typeface="微軟正黑體" panose="020B0604030504040204" pitchFamily="34" charset="-120"/>
                <a:ea typeface="微軟正黑體" panose="020B0604030504040204" pitchFamily="34" charset="-120"/>
              </a:rPr>
              <a:t>被告知的可靠度</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組間</a:t>
            </a:r>
            <a:r>
              <a:rPr lang="en-US" altLang="zh-TW" sz="1800" dirty="0">
                <a:latin typeface="微軟正黑體" panose="020B0604030504040204" pitchFamily="34" charset="-120"/>
                <a:ea typeface="微軟正黑體" panose="020B0604030504040204" pitchFamily="34" charset="-120"/>
              </a:rPr>
              <a:t>):75%</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100%</a:t>
            </a:r>
            <a:r>
              <a:rPr lang="zh-TW" altLang="en-US" sz="1800" dirty="0">
                <a:latin typeface="微軟正黑體" panose="020B0604030504040204" pitchFamily="34" charset="-120"/>
                <a:ea typeface="微軟正黑體" panose="020B0604030504040204" pitchFamily="34" charset="-120"/>
              </a:rPr>
              <a:t>。實際可靠度都是</a:t>
            </a:r>
            <a:r>
              <a:rPr lang="en-US" altLang="zh-TW" sz="1800" dirty="0">
                <a:latin typeface="微軟正黑體" panose="020B0604030504040204" pitchFamily="34" charset="-120"/>
                <a:ea typeface="微軟正黑體" panose="020B0604030504040204" pitchFamily="34" charset="-120"/>
              </a:rPr>
              <a:t>100%</a:t>
            </a:r>
          </a:p>
          <a:p>
            <a:pPr lvl="1"/>
            <a:r>
              <a:rPr lang="zh-TW" altLang="en-US" sz="1800" dirty="0">
                <a:latin typeface="微軟正黑體" panose="020B0604030504040204" pitchFamily="34" charset="-120"/>
                <a:ea typeface="微軟正黑體" panose="020B0604030504040204" pitchFamily="34" charset="-120"/>
              </a:rPr>
              <a:t>情境風險</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組內</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其他轉向</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、低</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其他合併</a:t>
            </a:r>
            <a:r>
              <a:rPr lang="en-US" altLang="zh-TW" sz="1800"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依變項</a:t>
            </a:r>
            <a:r>
              <a:rPr lang="en-US" altLang="zh-TW" dirty="0">
                <a:latin typeface="微軟正黑體" panose="020B0604030504040204" pitchFamily="34" charset="-120"/>
                <a:ea typeface="微軟正黑體" panose="020B0604030504040204" pitchFamily="34" charset="-120"/>
              </a:rPr>
              <a:t>:</a:t>
            </a:r>
          </a:p>
          <a:p>
            <a:pPr lvl="1"/>
            <a:r>
              <a:rPr lang="zh-TW" altLang="en-US" sz="1800" dirty="0"/>
              <a:t>信任水準</a:t>
            </a:r>
            <a:r>
              <a:rPr lang="en-US" altLang="zh-TW" sz="1800" dirty="0"/>
              <a:t>(</a:t>
            </a:r>
            <a:r>
              <a:rPr lang="en-US" altLang="zh-TW" sz="1800" dirty="0" err="1"/>
              <a:t>Körber</a:t>
            </a:r>
            <a:r>
              <a:rPr lang="en-US" altLang="zh-TW" sz="1800" dirty="0"/>
              <a:t>, 2018)</a:t>
            </a:r>
            <a:r>
              <a:rPr lang="zh-TW" altLang="en-US" sz="1800" dirty="0"/>
              <a:t>、感知自動化可靠性（</a:t>
            </a:r>
            <a:r>
              <a:rPr lang="en-US" altLang="zh-TW" sz="1800" dirty="0"/>
              <a:t>PAR</a:t>
            </a:r>
            <a:r>
              <a:rPr lang="zh-TW" altLang="en-US" sz="1800" dirty="0"/>
              <a:t>）、感知關係風險（</a:t>
            </a:r>
            <a:r>
              <a:rPr lang="en-US" altLang="zh-TW" sz="1800" dirty="0"/>
              <a:t>PRR</a:t>
            </a:r>
            <a:r>
              <a:rPr lang="zh-TW" altLang="en-US" sz="1800" dirty="0"/>
              <a:t>）。</a:t>
            </a:r>
            <a:endParaRPr lang="zh-TW" altLang="en-US" sz="1800" dirty="0">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EE8B3513-9112-4A9B-A617-F5EEA6DE851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Tree>
    <p:extLst>
      <p:ext uri="{BB962C8B-B14F-4D97-AF65-F5344CB8AC3E}">
        <p14:creationId xmlns:p14="http://schemas.microsoft.com/office/powerpoint/2010/main" val="97783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4-4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558800" indent="-457200">
              <a:buFont typeface="+mj-lt"/>
              <a:buAutoNum type="arabicPeriod"/>
            </a:pPr>
            <a:r>
              <a:rPr lang="zh-TW" altLang="en-US" dirty="0"/>
              <a:t>每簽署同意書後。</a:t>
            </a:r>
            <a:endParaRPr lang="en-US" altLang="zh-TW" dirty="0"/>
          </a:p>
          <a:p>
            <a:pPr marL="558800" indent="-457200">
              <a:buFont typeface="+mj-lt"/>
              <a:buAutoNum type="arabicPeriod"/>
            </a:pPr>
            <a:r>
              <a:rPr lang="zh-TW" altLang="en-US" dirty="0"/>
              <a:t>完成了模擬器疾病調查。</a:t>
            </a:r>
            <a:endParaRPr lang="en-US" altLang="zh-TW" dirty="0"/>
          </a:p>
          <a:p>
            <a:pPr marL="558800" indent="-457200">
              <a:buFont typeface="+mj-lt"/>
              <a:buAutoNum type="arabicPeriod"/>
            </a:pPr>
            <a:r>
              <a:rPr lang="zh-TW" altLang="en-US" dirty="0"/>
              <a:t> 然後參與者提供人口統計數據和。</a:t>
            </a:r>
            <a:endParaRPr lang="en-US" altLang="zh-TW" dirty="0"/>
          </a:p>
          <a:p>
            <a:pPr marL="558800" indent="-457200">
              <a:buFont typeface="+mj-lt"/>
              <a:buAutoNum type="arabicPeriod"/>
            </a:pPr>
            <a:r>
              <a:rPr lang="zh-TW" altLang="en-US" dirty="0"/>
              <a:t>受測者閱讀關於自動化可靠性的介紹性訊息。</a:t>
            </a:r>
            <a:endParaRPr lang="en-US" altLang="zh-TW" dirty="0"/>
          </a:p>
          <a:p>
            <a:pPr marL="558800" indent="-457200">
              <a:buFont typeface="+mj-lt"/>
              <a:buAutoNum type="arabicPeriod"/>
            </a:pPr>
            <a:r>
              <a:rPr lang="zh-TW" altLang="en-US" dirty="0"/>
              <a:t> 練習駕駛。 </a:t>
            </a:r>
            <a:endParaRPr lang="en-US" altLang="zh-TW" dirty="0"/>
          </a:p>
          <a:p>
            <a:pPr marL="558800" indent="-457200">
              <a:buFont typeface="+mj-lt"/>
              <a:buAutoNum type="arabicPeriod"/>
            </a:pPr>
            <a:r>
              <a:rPr lang="zh-TW" altLang="en-US" dirty="0"/>
              <a:t>隨機進行了兩種不同級別的情境風險， 每次駕駛後，參與者都完成了相同的一組測量信任、</a:t>
            </a:r>
            <a:r>
              <a:rPr lang="en-US" altLang="zh-TW" dirty="0"/>
              <a:t>PRR </a:t>
            </a:r>
            <a:r>
              <a:rPr lang="zh-TW" altLang="en-US" dirty="0"/>
              <a:t>和 </a:t>
            </a:r>
            <a:r>
              <a:rPr lang="en-US" altLang="zh-TW" dirty="0"/>
              <a:t>PAR </a:t>
            </a:r>
            <a:r>
              <a:rPr lang="zh-TW" altLang="en-US" dirty="0"/>
              <a:t>的調查。</a:t>
            </a:r>
          </a:p>
        </p:txBody>
      </p:sp>
      <p:sp>
        <p:nvSpPr>
          <p:cNvPr id="21" name="文字方塊 20">
            <a:extLst>
              <a:ext uri="{FF2B5EF4-FFF2-40B4-BE49-F238E27FC236}">
                <a16:creationId xmlns:a16="http://schemas.microsoft.com/office/drawing/2014/main" id="{80C6A7C4-1880-4F1F-8317-CCCDC4171781}"/>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Tree>
    <p:extLst>
      <p:ext uri="{BB962C8B-B14F-4D97-AF65-F5344CB8AC3E}">
        <p14:creationId xmlns:p14="http://schemas.microsoft.com/office/powerpoint/2010/main" val="3861309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4-5</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表明低風險級別駕駛（</a:t>
            </a:r>
            <a:r>
              <a:rPr lang="en-US" altLang="zh-TW" dirty="0"/>
              <a:t>M = .81</a:t>
            </a:r>
            <a:r>
              <a:rPr lang="zh-TW" altLang="en-US" dirty="0"/>
              <a:t>，</a:t>
            </a:r>
            <a:r>
              <a:rPr lang="en-US" altLang="zh-TW" dirty="0"/>
              <a:t>SD = 1.46</a:t>
            </a:r>
            <a:r>
              <a:rPr lang="zh-TW" altLang="en-US" dirty="0"/>
              <a:t>）的 </a:t>
            </a:r>
            <a:r>
              <a:rPr lang="en-US" altLang="zh-TW" dirty="0"/>
              <a:t>PAR </a:t>
            </a:r>
            <a:r>
              <a:rPr lang="zh-TW" altLang="en-US" dirty="0"/>
              <a:t>顯著高於高級別駕駛（</a:t>
            </a:r>
            <a:r>
              <a:rPr lang="en-US" altLang="zh-TW" dirty="0"/>
              <a:t>M = .15</a:t>
            </a:r>
            <a:r>
              <a:rPr lang="zh-TW" altLang="en-US" dirty="0"/>
              <a:t>，</a:t>
            </a:r>
            <a:r>
              <a:rPr lang="en-US" altLang="zh-TW" dirty="0"/>
              <a:t>SD = 1.63)</a:t>
            </a:r>
            <a:r>
              <a:rPr lang="zh-TW" altLang="en-US" dirty="0"/>
              <a:t>。</a:t>
            </a:r>
          </a:p>
        </p:txBody>
      </p:sp>
      <p:pic>
        <p:nvPicPr>
          <p:cNvPr id="21" name="圖片 20">
            <a:extLst>
              <a:ext uri="{FF2B5EF4-FFF2-40B4-BE49-F238E27FC236}">
                <a16:creationId xmlns:a16="http://schemas.microsoft.com/office/drawing/2014/main" id="{BBBC97FC-55D5-46EB-8E3D-64F883E65ADF}"/>
              </a:ext>
            </a:extLst>
          </p:cNvPr>
          <p:cNvPicPr>
            <a:picLocks noChangeAspect="1"/>
          </p:cNvPicPr>
          <p:nvPr/>
        </p:nvPicPr>
        <p:blipFill>
          <a:blip r:embed="rId3"/>
          <a:stretch>
            <a:fillRect/>
          </a:stretch>
        </p:blipFill>
        <p:spPr>
          <a:xfrm>
            <a:off x="814275" y="2399153"/>
            <a:ext cx="7324317" cy="2552947"/>
          </a:xfrm>
          <a:prstGeom prst="rect">
            <a:avLst/>
          </a:prstGeom>
        </p:spPr>
      </p:pic>
      <p:sp>
        <p:nvSpPr>
          <p:cNvPr id="27" name="矩形 26">
            <a:extLst>
              <a:ext uri="{FF2B5EF4-FFF2-40B4-BE49-F238E27FC236}">
                <a16:creationId xmlns:a16="http://schemas.microsoft.com/office/drawing/2014/main" id="{816A6705-21B2-42B7-B717-39F849CF1465}"/>
              </a:ext>
            </a:extLst>
          </p:cNvPr>
          <p:cNvSpPr/>
          <p:nvPr/>
        </p:nvSpPr>
        <p:spPr>
          <a:xfrm>
            <a:off x="4964734" y="3795780"/>
            <a:ext cx="2215882" cy="28292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A462185D-82FD-4818-A25A-6F252FE8E7BB}"/>
              </a:ext>
            </a:extLst>
          </p:cNvPr>
          <p:cNvSpPr/>
          <p:nvPr/>
        </p:nvSpPr>
        <p:spPr>
          <a:xfrm>
            <a:off x="4976766" y="4485925"/>
            <a:ext cx="2215882" cy="315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9412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4-5</a:t>
            </a:r>
            <a:r>
              <a:rPr lang="zh-TW" altLang="en-US" dirty="0">
                <a:solidFill>
                  <a:schemeClr val="bg1"/>
                </a:solidFill>
                <a:latin typeface="Franklin Gothic Book" panose="020B0503020102020204"/>
                <a:ea typeface="微軟正黑體" panose="020B0604030504040204" pitchFamily="34" charset="-120"/>
              </a:rPr>
              <a:t>結果</a:t>
            </a:r>
            <a:endParaRPr lang="zh-TW" altLang="en-US" dirty="0"/>
          </a:p>
        </p:txBody>
      </p:sp>
      <p:sp>
        <p:nvSpPr>
          <p:cNvPr id="2" name="文字版面配置區 1">
            <a:extLst>
              <a:ext uri="{FF2B5EF4-FFF2-40B4-BE49-F238E27FC236}">
                <a16:creationId xmlns:a16="http://schemas.microsoft.com/office/drawing/2014/main" id="{FC6A0047-D9AF-4293-BF9B-9A9B287BC84E}"/>
              </a:ext>
            </a:extLst>
          </p:cNvPr>
          <p:cNvSpPr>
            <a:spLocks noGrp="1"/>
          </p:cNvSpPr>
          <p:nvPr>
            <p:ph type="body" idx="1"/>
          </p:nvPr>
        </p:nvSpPr>
        <p:spPr>
          <a:xfrm>
            <a:off x="814275" y="1189060"/>
            <a:ext cx="3378300" cy="2724300"/>
          </a:xfrm>
        </p:spPr>
        <p:txBody>
          <a:bodyPr/>
          <a:lstStyle/>
          <a:p>
            <a:r>
              <a:rPr lang="en-US" altLang="zh-TW" dirty="0"/>
              <a:t>PAR</a:t>
            </a:r>
            <a:r>
              <a:rPr lang="zh-TW" altLang="en-US" dirty="0"/>
              <a:t>中，</a:t>
            </a:r>
            <a:endParaRPr lang="en-US" altLang="zh-TW" dirty="0"/>
          </a:p>
          <a:p>
            <a:pPr lvl="1"/>
            <a:r>
              <a:rPr lang="zh-TW" altLang="en-US" sz="1600" dirty="0"/>
              <a:t>可靠性訊息與駕駛的風險之間有顯著的交互作用（</a:t>
            </a:r>
            <a:r>
              <a:rPr lang="en-US" altLang="zh-TW" sz="1600" dirty="0"/>
              <a:t>F 1,61 = 4.834</a:t>
            </a:r>
            <a:r>
              <a:rPr lang="zh-TW" altLang="en-US" sz="1600" dirty="0"/>
              <a:t>，</a:t>
            </a:r>
            <a:r>
              <a:rPr lang="en-US" altLang="zh-TW" sz="1600" dirty="0"/>
              <a:t>p &lt; .05</a:t>
            </a:r>
            <a:r>
              <a:rPr lang="zh-TW" altLang="en-US" sz="1600" dirty="0"/>
              <a:t>）。</a:t>
            </a:r>
          </a:p>
        </p:txBody>
      </p:sp>
      <p:sp>
        <p:nvSpPr>
          <p:cNvPr id="4" name="文字版面配置區 3">
            <a:extLst>
              <a:ext uri="{FF2B5EF4-FFF2-40B4-BE49-F238E27FC236}">
                <a16:creationId xmlns:a16="http://schemas.microsoft.com/office/drawing/2014/main" id="{CBA2189E-2C4C-41DE-AFB9-83B3F8327DA8}"/>
              </a:ext>
            </a:extLst>
          </p:cNvPr>
          <p:cNvSpPr>
            <a:spLocks noGrp="1"/>
          </p:cNvSpPr>
          <p:nvPr>
            <p:ph type="body" idx="2"/>
          </p:nvPr>
        </p:nvSpPr>
        <p:spPr>
          <a:xfrm>
            <a:off x="4396123" y="1189060"/>
            <a:ext cx="3378300" cy="2724300"/>
          </a:xfrm>
        </p:spPr>
        <p:txBody>
          <a:bodyPr/>
          <a:lstStyle/>
          <a:p>
            <a:r>
              <a:rPr lang="zh-TW" altLang="en-US" dirty="0"/>
              <a:t>信任中，</a:t>
            </a:r>
            <a:endParaRPr lang="en-US" altLang="zh-TW" dirty="0"/>
          </a:p>
          <a:p>
            <a:pPr lvl="1"/>
            <a:r>
              <a:rPr lang="zh-TW" altLang="en-US" sz="1600" dirty="0"/>
              <a:t>可靠性的主效果顯著</a:t>
            </a:r>
            <a:r>
              <a:rPr lang="en-US" altLang="zh-TW" sz="1600" dirty="0"/>
              <a:t>(F 1,61 = 25.131</a:t>
            </a:r>
            <a:r>
              <a:rPr lang="zh-TW" altLang="en-US" sz="1600" dirty="0"/>
              <a:t>，</a:t>
            </a:r>
            <a:r>
              <a:rPr lang="en-US" altLang="zh-TW" sz="1600" dirty="0"/>
              <a:t>p &lt; .001)</a:t>
            </a:r>
          </a:p>
          <a:p>
            <a:pPr lvl="1"/>
            <a:r>
              <a:rPr lang="zh-TW" altLang="en-US" sz="1600" dirty="0"/>
              <a:t>駕駛風險的主效果顯著</a:t>
            </a:r>
            <a:r>
              <a:rPr lang="en-US" altLang="zh-TW" sz="1600" dirty="0"/>
              <a:t>(F 1,61 = 19.706</a:t>
            </a:r>
            <a:r>
              <a:rPr lang="zh-TW" altLang="en-US" sz="1600" dirty="0"/>
              <a:t>，</a:t>
            </a:r>
            <a:r>
              <a:rPr lang="en-US" altLang="zh-TW" sz="1600" dirty="0"/>
              <a:t>p &lt; .001)</a:t>
            </a:r>
          </a:p>
          <a:p>
            <a:endParaRPr lang="zh-TW" altLang="en-US" dirty="0"/>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pic>
        <p:nvPicPr>
          <p:cNvPr id="24" name="圖片 23">
            <a:extLst>
              <a:ext uri="{FF2B5EF4-FFF2-40B4-BE49-F238E27FC236}">
                <a16:creationId xmlns:a16="http://schemas.microsoft.com/office/drawing/2014/main" id="{E2F72BED-4F84-4327-994A-4FC3935C9635}"/>
              </a:ext>
            </a:extLst>
          </p:cNvPr>
          <p:cNvPicPr>
            <a:picLocks noChangeAspect="1"/>
          </p:cNvPicPr>
          <p:nvPr/>
        </p:nvPicPr>
        <p:blipFill>
          <a:blip r:embed="rId3"/>
          <a:stretch>
            <a:fillRect/>
          </a:stretch>
        </p:blipFill>
        <p:spPr>
          <a:xfrm>
            <a:off x="1460168" y="3057751"/>
            <a:ext cx="2221494" cy="2086858"/>
          </a:xfrm>
          <a:prstGeom prst="rect">
            <a:avLst/>
          </a:prstGeom>
        </p:spPr>
      </p:pic>
      <p:pic>
        <p:nvPicPr>
          <p:cNvPr id="25" name="圖片 24">
            <a:extLst>
              <a:ext uri="{FF2B5EF4-FFF2-40B4-BE49-F238E27FC236}">
                <a16:creationId xmlns:a16="http://schemas.microsoft.com/office/drawing/2014/main" id="{6D3716DB-30C0-405C-812D-30FA9EA590C2}"/>
              </a:ext>
            </a:extLst>
          </p:cNvPr>
          <p:cNvPicPr>
            <a:picLocks noChangeAspect="1"/>
          </p:cNvPicPr>
          <p:nvPr/>
        </p:nvPicPr>
        <p:blipFill>
          <a:blip r:embed="rId4"/>
          <a:stretch>
            <a:fillRect/>
          </a:stretch>
        </p:blipFill>
        <p:spPr>
          <a:xfrm>
            <a:off x="5049997" y="2968940"/>
            <a:ext cx="2221494" cy="2174560"/>
          </a:xfrm>
          <a:prstGeom prst="rect">
            <a:avLst/>
          </a:prstGeom>
        </p:spPr>
      </p:pic>
    </p:spTree>
    <p:extLst>
      <p:ext uri="{BB962C8B-B14F-4D97-AF65-F5344CB8AC3E}">
        <p14:creationId xmlns:p14="http://schemas.microsoft.com/office/powerpoint/2010/main" val="297917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4-5</a:t>
            </a:r>
            <a:r>
              <a:rPr lang="zh-TW" altLang="en-US" dirty="0">
                <a:solidFill>
                  <a:schemeClr val="bg1"/>
                </a:solidFill>
                <a:latin typeface="Franklin Gothic Book" panose="020B0503020102020204"/>
                <a:ea typeface="微軟正黑體" panose="020B0604030504040204" pitchFamily="34" charset="-120"/>
              </a:rPr>
              <a:t>結果</a:t>
            </a:r>
            <a:endParaRPr lang="zh-TW" altLang="en-US" dirty="0"/>
          </a:p>
        </p:txBody>
      </p:sp>
      <p:sp>
        <p:nvSpPr>
          <p:cNvPr id="2" name="文字版面配置區 1">
            <a:extLst>
              <a:ext uri="{FF2B5EF4-FFF2-40B4-BE49-F238E27FC236}">
                <a16:creationId xmlns:a16="http://schemas.microsoft.com/office/drawing/2014/main" id="{FC6A0047-D9AF-4293-BF9B-9A9B287BC84E}"/>
              </a:ext>
            </a:extLst>
          </p:cNvPr>
          <p:cNvSpPr>
            <a:spLocks noGrp="1"/>
          </p:cNvSpPr>
          <p:nvPr>
            <p:ph type="body" idx="1"/>
          </p:nvPr>
        </p:nvSpPr>
        <p:spPr>
          <a:xfrm>
            <a:off x="814275" y="1537988"/>
            <a:ext cx="3378300" cy="2724300"/>
          </a:xfrm>
        </p:spPr>
        <p:txBody>
          <a:bodyPr/>
          <a:lstStyle/>
          <a:p>
            <a:r>
              <a:rPr lang="en-US" altLang="zh-TW" dirty="0"/>
              <a:t>PRR</a:t>
            </a:r>
            <a:r>
              <a:rPr lang="zh-TW" altLang="en-US" dirty="0"/>
              <a:t>中，</a:t>
            </a:r>
            <a:endParaRPr lang="en-US" altLang="zh-TW" dirty="0"/>
          </a:p>
          <a:p>
            <a:pPr lvl="1"/>
            <a:r>
              <a:rPr lang="zh-TW" altLang="en-US" sz="1600" dirty="0"/>
              <a:t>駕駛風險的主效果顯著</a:t>
            </a:r>
            <a:r>
              <a:rPr lang="en-US" altLang="zh-TW" sz="1600" dirty="0"/>
              <a:t>(F1,61 = 35.571, p &lt; .001)</a:t>
            </a:r>
          </a:p>
          <a:p>
            <a:pPr lvl="1"/>
            <a:r>
              <a:rPr lang="zh-TW" altLang="en-US" sz="1600" dirty="0"/>
              <a:t>可靠性的主效果顯著</a:t>
            </a:r>
            <a:r>
              <a:rPr lang="en-US" altLang="zh-TW" sz="1600" dirty="0"/>
              <a:t>(F 1,61 = 15.157</a:t>
            </a:r>
            <a:r>
              <a:rPr lang="zh-TW" altLang="en-US" sz="1600" dirty="0"/>
              <a:t>，</a:t>
            </a:r>
            <a:r>
              <a:rPr lang="en-US" altLang="zh-TW" sz="1600" dirty="0"/>
              <a:t>p &lt; .001)</a:t>
            </a:r>
            <a:endParaRPr lang="zh-TW" altLang="en-US" sz="1600" dirty="0"/>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6" name="文字版面配置區 5">
            <a:extLst>
              <a:ext uri="{FF2B5EF4-FFF2-40B4-BE49-F238E27FC236}">
                <a16:creationId xmlns:a16="http://schemas.microsoft.com/office/drawing/2014/main" id="{88774F80-732F-4D6E-9586-CA720628354A}"/>
              </a:ext>
            </a:extLst>
          </p:cNvPr>
          <p:cNvSpPr>
            <a:spLocks noGrp="1"/>
          </p:cNvSpPr>
          <p:nvPr>
            <p:ph type="body" idx="2"/>
          </p:nvPr>
        </p:nvSpPr>
        <p:spPr/>
        <p:txBody>
          <a:bodyPr/>
          <a:lstStyle/>
          <a:p>
            <a:endParaRPr lang="zh-TW" altLang="en-US"/>
          </a:p>
        </p:txBody>
      </p:sp>
      <p:pic>
        <p:nvPicPr>
          <p:cNvPr id="4" name="圖片 3">
            <a:extLst>
              <a:ext uri="{FF2B5EF4-FFF2-40B4-BE49-F238E27FC236}">
                <a16:creationId xmlns:a16="http://schemas.microsoft.com/office/drawing/2014/main" id="{39344298-0A6C-47C9-8AC6-4D120E9E7C58}"/>
              </a:ext>
            </a:extLst>
          </p:cNvPr>
          <p:cNvPicPr>
            <a:picLocks noChangeAspect="1"/>
          </p:cNvPicPr>
          <p:nvPr/>
        </p:nvPicPr>
        <p:blipFill>
          <a:blip r:embed="rId3"/>
          <a:stretch>
            <a:fillRect/>
          </a:stretch>
        </p:blipFill>
        <p:spPr>
          <a:xfrm>
            <a:off x="4396123" y="1537988"/>
            <a:ext cx="3124636" cy="2915057"/>
          </a:xfrm>
          <a:prstGeom prst="rect">
            <a:avLst/>
          </a:prstGeom>
        </p:spPr>
      </p:pic>
    </p:spTree>
    <p:extLst>
      <p:ext uri="{BB962C8B-B14F-4D97-AF65-F5344CB8AC3E}">
        <p14:creationId xmlns:p14="http://schemas.microsoft.com/office/powerpoint/2010/main" val="175845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t>4-6 </a:t>
            </a:r>
            <a:r>
              <a:rPr lang="zh-TW" altLang="en-US" dirty="0"/>
              <a:t>結果與討論</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6" name="文字版面配置區 5">
            <a:extLst>
              <a:ext uri="{FF2B5EF4-FFF2-40B4-BE49-F238E27FC236}">
                <a16:creationId xmlns:a16="http://schemas.microsoft.com/office/drawing/2014/main" id="{7CAA5EFA-96B6-4070-AE8F-D41A9FAEDFE0}"/>
              </a:ext>
            </a:extLst>
          </p:cNvPr>
          <p:cNvSpPr>
            <a:spLocks noGrp="1"/>
          </p:cNvSpPr>
          <p:nvPr>
            <p:ph type="body" idx="1"/>
          </p:nvPr>
        </p:nvSpPr>
        <p:spPr>
          <a:xfrm>
            <a:off x="814274" y="1537988"/>
            <a:ext cx="6803725" cy="3098512"/>
          </a:xfrm>
        </p:spPr>
        <p:txBody>
          <a:bodyPr/>
          <a:lstStyle/>
          <a:p>
            <a:r>
              <a:rPr lang="en-US" altLang="zh-TW" dirty="0"/>
              <a:t>PAR </a:t>
            </a:r>
            <a:r>
              <a:rPr lang="zh-TW" altLang="en-US" dirty="0"/>
              <a:t>表現出更清晰的關聯，而信任和 </a:t>
            </a:r>
            <a:r>
              <a:rPr lang="en-US" altLang="zh-TW" dirty="0"/>
              <a:t>PRR </a:t>
            </a:r>
            <a:r>
              <a:rPr lang="zh-TW" altLang="en-US" dirty="0"/>
              <a:t>則受到其他因素（如信任傾向的個體差異）的調節。</a:t>
            </a:r>
            <a:endParaRPr lang="en-US" altLang="zh-TW" dirty="0"/>
          </a:p>
          <a:p>
            <a:r>
              <a:rPr lang="zh-TW" altLang="en-US" dirty="0"/>
              <a:t>僅 </a:t>
            </a:r>
            <a:r>
              <a:rPr lang="en-US" altLang="zh-TW" dirty="0"/>
              <a:t>PAR</a:t>
            </a:r>
            <a:r>
              <a:rPr lang="zh-TW" altLang="en-US" dirty="0"/>
              <a:t>的交互作用顯著，證實即人機信心不同於人機信任。</a:t>
            </a:r>
          </a:p>
          <a:p>
            <a:r>
              <a:rPr lang="zh-TW" altLang="en-US" dirty="0"/>
              <a:t>當駕駛員被告知可靠性低時，他們對自動化系統的信任度較低</a:t>
            </a:r>
            <a:r>
              <a:rPr lang="en-US" altLang="zh-TW" dirty="0"/>
              <a:t>(Forster</a:t>
            </a:r>
            <a:r>
              <a:rPr lang="zh-TW" altLang="en-US" dirty="0"/>
              <a:t> </a:t>
            </a:r>
            <a:r>
              <a:rPr lang="en-US" altLang="zh-TW" dirty="0"/>
              <a:t>et al., 2018)</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1275847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altLang="zh-TW" dirty="0"/>
              <a:t>4-6 </a:t>
            </a:r>
            <a:r>
              <a:rPr lang="zh-TW" altLang="en-US" dirty="0"/>
              <a:t>結果與討論</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6" name="文字版面配置區 5">
            <a:extLst>
              <a:ext uri="{FF2B5EF4-FFF2-40B4-BE49-F238E27FC236}">
                <a16:creationId xmlns:a16="http://schemas.microsoft.com/office/drawing/2014/main" id="{7CAA5EFA-96B6-4070-AE8F-D41A9FAEDFE0}"/>
              </a:ext>
            </a:extLst>
          </p:cNvPr>
          <p:cNvSpPr>
            <a:spLocks noGrp="1"/>
          </p:cNvSpPr>
          <p:nvPr>
            <p:ph type="body" idx="1"/>
          </p:nvPr>
        </p:nvSpPr>
        <p:spPr>
          <a:xfrm>
            <a:off x="814274" y="1537988"/>
            <a:ext cx="6803725" cy="3098512"/>
          </a:xfrm>
        </p:spPr>
        <p:txBody>
          <a:bodyPr/>
          <a:lstStyle/>
          <a:p>
            <a:r>
              <a:rPr lang="zh-TW" altLang="en-US" dirty="0"/>
              <a:t>該研究還表明，有關驅動器中的自動化和情景風險的先驗訊息與自我報告的 </a:t>
            </a:r>
            <a:r>
              <a:rPr lang="en-US" altLang="zh-TW" dirty="0"/>
              <a:t>PRR </a:t>
            </a:r>
            <a:r>
              <a:rPr lang="zh-TW" altLang="en-US" dirty="0"/>
              <a:t>水平密切相關，這證實了研究 </a:t>
            </a:r>
            <a:r>
              <a:rPr lang="en-US" altLang="zh-TW" dirty="0"/>
              <a:t>1 </a:t>
            </a:r>
            <a:r>
              <a:rPr lang="zh-TW" altLang="en-US" dirty="0"/>
              <a:t>關於情景設計的影響及其與 </a:t>
            </a:r>
            <a:r>
              <a:rPr lang="en-US" altLang="zh-TW" dirty="0"/>
              <a:t>PRR </a:t>
            </a:r>
            <a:r>
              <a:rPr lang="zh-TW" altLang="en-US" dirty="0"/>
              <a:t>的關係的結果。</a:t>
            </a:r>
          </a:p>
          <a:p>
            <a:endParaRPr lang="zh-TW" altLang="en-US" dirty="0"/>
          </a:p>
        </p:txBody>
      </p:sp>
    </p:spTree>
    <p:extLst>
      <p:ext uri="{BB962C8B-B14F-4D97-AF65-F5344CB8AC3E}">
        <p14:creationId xmlns:p14="http://schemas.microsoft.com/office/powerpoint/2010/main" val="1650368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隨著越來越多的自動化系統加入新車中，但是在前幾次互動中，駕駛員會無法理解整個系統</a:t>
            </a:r>
            <a:r>
              <a:rPr lang="en-US" altLang="zh-TW" dirty="0">
                <a:latin typeface="微軟正黑體" panose="020B0604030504040204" pitchFamily="34" charset="-120"/>
                <a:ea typeface="微軟正黑體" panose="020B0604030504040204" pitchFamily="34" charset="-120"/>
              </a:rPr>
              <a:t>(</a:t>
            </a:r>
            <a:r>
              <a:rPr lang="en-US" altLang="zh-TW" dirty="0" err="1"/>
              <a:t>Körber</a:t>
            </a:r>
            <a:r>
              <a:rPr lang="zh-TW" altLang="en-US" dirty="0"/>
              <a:t> </a:t>
            </a:r>
            <a:r>
              <a:rPr lang="en-US" altLang="zh-TW" dirty="0"/>
              <a:t>et al., 2018</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t>與自動化車輛互動時存在一定程度的不確定性</a:t>
            </a:r>
            <a:r>
              <a:rPr lang="en-US" altLang="zh-TW" dirty="0"/>
              <a:t>(Satterfield</a:t>
            </a:r>
            <a:r>
              <a:rPr lang="zh-TW" altLang="en-US" dirty="0"/>
              <a:t> </a:t>
            </a:r>
            <a:r>
              <a:rPr lang="en-US" altLang="zh-TW" dirty="0"/>
              <a:t>et al., 2017)</a:t>
            </a:r>
            <a:r>
              <a:rPr lang="zh-TW" altLang="en-US" dirty="0"/>
              <a:t>，而信任是人類減輕不確定性的一種方式 </a:t>
            </a:r>
            <a:r>
              <a:rPr lang="en-US" altLang="zh-TW" dirty="0"/>
              <a:t>(Stuck &amp; Walker, 2020)</a:t>
            </a:r>
            <a:r>
              <a:rPr lang="zh-TW" altLang="en-US" dirty="0"/>
              <a:t>。</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對自動化的信任是決定自動化車輛的可接受性、態度、行為意圖和實際使用的關鍵因素 </a:t>
            </a:r>
            <a:r>
              <a:rPr lang="en-US" altLang="zh-TW" dirty="0">
                <a:latin typeface="微軟正黑體" panose="020B0604030504040204" pitchFamily="34" charset="-120"/>
                <a:ea typeface="微軟正黑體" panose="020B0604030504040204" pitchFamily="34" charset="-120"/>
              </a:rPr>
              <a:t>(</a:t>
            </a:r>
            <a:r>
              <a:rPr lang="en-US" altLang="zh-TW" dirty="0" err="1"/>
              <a:t>Ghazizadeh</a:t>
            </a:r>
            <a:r>
              <a:rPr lang="zh-TW" altLang="en-US" dirty="0"/>
              <a:t> </a:t>
            </a:r>
            <a:r>
              <a:rPr lang="en-US" altLang="zh-TW" dirty="0"/>
              <a:t>et al., 2012</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t>信任會對安全和駕駛性能產生重大影響，且在汽車駕駛員交互過程中，對機器給予適當的信任是至關重要的</a:t>
            </a:r>
            <a:r>
              <a:rPr lang="en-US" altLang="zh-TW" dirty="0"/>
              <a:t>(Parasuraman</a:t>
            </a:r>
            <a:r>
              <a:rPr lang="zh-TW" altLang="en-US" dirty="0"/>
              <a:t> </a:t>
            </a:r>
            <a:r>
              <a:rPr lang="en-US" altLang="zh-TW" dirty="0"/>
              <a:t>et al., 2006)</a:t>
            </a:r>
            <a:r>
              <a:rPr lang="zh-TW" altLang="en-US" dirty="0"/>
              <a:t>。</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2235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很少有實驗研究涉及如何在自動駕駛環境中評估駕駛對於系統的不確定性。因此設立以下目標。</a:t>
            </a:r>
            <a:endParaRPr lang="en-US" altLang="zh-TW" dirty="0"/>
          </a:p>
          <a:p>
            <a:pPr lvl="1">
              <a:buFont typeface="+mj-lt"/>
              <a:buAutoNum type="arabicPeriod"/>
            </a:pPr>
            <a:r>
              <a:rPr lang="zh-TW" altLang="en-US" sz="1400" dirty="0"/>
              <a:t>建立了自動駕駛環境中各種感知風險的實驗基礎。</a:t>
            </a:r>
            <a:endParaRPr lang="en-US" altLang="zh-TW" sz="1400" dirty="0"/>
          </a:p>
          <a:p>
            <a:pPr lvl="1">
              <a:buFont typeface="+mj-lt"/>
              <a:buAutoNum type="arabicPeriod"/>
            </a:pPr>
            <a:r>
              <a:rPr lang="zh-TW" altLang="en-US" sz="1400" dirty="0"/>
              <a:t>提供給駕駛員的介紹性訊息與情境風險交互作用，如何影響駕駛過程中的感知風險和信任。</a:t>
            </a:r>
          </a:p>
        </p:txBody>
      </p:sp>
    </p:spTree>
    <p:extLst>
      <p:ext uri="{BB962C8B-B14F-4D97-AF65-F5344CB8AC3E}">
        <p14:creationId xmlns:p14="http://schemas.microsoft.com/office/powerpoint/2010/main" val="35556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434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對自動化的不適當信任可能導致濫用或不使用與過度信任和不信任相關的自動化</a:t>
            </a:r>
            <a:r>
              <a:rPr lang="en-US" altLang="zh-TW" dirty="0"/>
              <a:t>(Parasuraman, 1997)</a:t>
            </a:r>
            <a:r>
              <a:rPr lang="zh-TW" altLang="en-US" dirty="0"/>
              <a:t>。</a:t>
            </a:r>
            <a:endParaRPr lang="en-US" altLang="zh-TW" dirty="0"/>
          </a:p>
          <a:p>
            <a:r>
              <a:rPr lang="zh-TW" altLang="en-US" dirty="0"/>
              <a:t>只有當自動化能力被了解時，自動化的功能才會最大化，自動化的意外情況才會最小化</a:t>
            </a:r>
            <a:r>
              <a:rPr lang="en-US" altLang="zh-TW" dirty="0"/>
              <a:t>(Lee &amp; See, 2004)</a:t>
            </a:r>
            <a:r>
              <a:rPr lang="zh-TW" altLang="en-US" dirty="0"/>
              <a:t>。</a:t>
            </a:r>
            <a:endParaRPr lang="en-US" altLang="zh-TW" dirty="0"/>
          </a:p>
          <a:p>
            <a:r>
              <a:rPr lang="zh-TW" altLang="en-US" dirty="0"/>
              <a:t>自動駕駛汽車的風險感知越高，信任度越低</a:t>
            </a:r>
            <a:r>
              <a:rPr lang="en-US" altLang="zh-TW" dirty="0"/>
              <a:t>(</a:t>
            </a:r>
            <a:r>
              <a:rPr lang="en-US" altLang="zh-TW" dirty="0" err="1"/>
              <a:t>Rajaonah</a:t>
            </a:r>
            <a:r>
              <a:rPr lang="en-US" altLang="zh-TW" dirty="0"/>
              <a:t> et al., 2018)</a:t>
            </a:r>
            <a:r>
              <a:rPr lang="zh-TW" altLang="en-US" dirty="0"/>
              <a:t>，當遇到更高風險情況時，駕駛員需要更大的信任來依賴自動化</a:t>
            </a:r>
            <a:r>
              <a:rPr lang="en-US" altLang="zh-TW" dirty="0"/>
              <a:t>(SAE , 2013)</a:t>
            </a:r>
            <a:r>
              <a:rPr lang="zh-TW" altLang="en-US" dirty="0"/>
              <a:t>。</a:t>
            </a:r>
            <a:endParaRPr lang="en-US" altLang="zh-TW" dirty="0"/>
          </a:p>
          <a:p>
            <a:r>
              <a:rPr lang="zh-TW" altLang="en-US" dirty="0"/>
              <a:t>信任是動態的，具有高度的波動性 </a:t>
            </a:r>
            <a:r>
              <a:rPr lang="en-US" altLang="zh-TW" dirty="0"/>
              <a:t>(Lee &amp; See, 2004) </a:t>
            </a:r>
            <a:r>
              <a:rPr lang="zh-TW" altLang="en-US" dirty="0"/>
              <a:t>，且信任的發展是非線性的，在最初的幾次互動中會急劇增長 </a:t>
            </a:r>
            <a:r>
              <a:rPr lang="en-US" altLang="zh-TW" dirty="0"/>
              <a:t>(</a:t>
            </a:r>
            <a:r>
              <a:rPr lang="en-US" altLang="zh-TW" dirty="0" err="1"/>
              <a:t>Beggiato</a:t>
            </a:r>
            <a:r>
              <a:rPr lang="en-US" altLang="zh-TW" dirty="0"/>
              <a:t> et al., 2015)</a:t>
            </a:r>
            <a:r>
              <a:rPr lang="zh-TW" altLang="en-US" dirty="0"/>
              <a:t>，最後信任水平將得到校準並穩定到實際自動化功能的水平</a:t>
            </a:r>
            <a:r>
              <a:rPr lang="en-US" altLang="zh-TW" dirty="0"/>
              <a:t>((</a:t>
            </a:r>
            <a:r>
              <a:rPr lang="en-US" altLang="zh-TW" dirty="0" err="1"/>
              <a:t>Beggiato</a:t>
            </a:r>
            <a:r>
              <a:rPr lang="en-US" altLang="zh-TW" dirty="0"/>
              <a:t> et al., 2015 ; </a:t>
            </a:r>
            <a:r>
              <a:rPr lang="en-US" altLang="zh-TW" dirty="0" err="1"/>
              <a:t>Beggiato</a:t>
            </a:r>
            <a:r>
              <a:rPr lang="en-US" altLang="zh-TW" dirty="0"/>
              <a:t> &amp; </a:t>
            </a:r>
            <a:r>
              <a:rPr lang="en-US" altLang="zh-TW" dirty="0" err="1"/>
              <a:t>Krems</a:t>
            </a:r>
            <a:r>
              <a:rPr lang="en-US" altLang="zh-TW" dirty="0"/>
              <a:t> , 2013)</a:t>
            </a:r>
            <a:r>
              <a:rPr lang="zh-TW" altLang="en-US" dirty="0"/>
              <a:t>。</a:t>
            </a:r>
            <a:endParaRPr lang="en-US" altLang="zh-TW" dirty="0"/>
          </a:p>
          <a:p>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Times New Roman" panose="02020603050405020304" pitchFamily="18" charset="0"/>
                <a:cs typeface="Times New Roman" panose="02020603050405020304" pitchFamily="18" charset="0"/>
              </a:rPr>
              <a:t>如果司機在第一次使用之前沒有意識到系統的局限性，那麼當面臨系統故障時，信任度就會降低</a:t>
            </a:r>
            <a:r>
              <a:rPr lang="en-US" altLang="zh-TW" sz="1800" dirty="0">
                <a:latin typeface="Times New Roman" panose="02020603050405020304" pitchFamily="18" charset="0"/>
                <a:cs typeface="Times New Roman" panose="02020603050405020304" pitchFamily="18" charset="0"/>
              </a:rPr>
              <a:t>(</a:t>
            </a:r>
            <a:r>
              <a:rPr lang="en-US" altLang="zh-TW" sz="1800" dirty="0" err="1">
                <a:latin typeface="Times New Roman" panose="02020603050405020304" pitchFamily="18" charset="0"/>
                <a:cs typeface="Times New Roman" panose="02020603050405020304" pitchFamily="18" charset="0"/>
              </a:rPr>
              <a:t>Beggiato</a:t>
            </a:r>
            <a:r>
              <a:rPr lang="en-US" altLang="zh-TW" sz="1800" dirty="0">
                <a:latin typeface="Times New Roman" panose="02020603050405020304" pitchFamily="18" charset="0"/>
                <a:cs typeface="Times New Roman" panose="02020603050405020304" pitchFamily="18" charset="0"/>
              </a:rPr>
              <a:t> &amp; </a:t>
            </a:r>
            <a:r>
              <a:rPr lang="en-US" altLang="zh-TW" sz="1800" dirty="0" err="1">
                <a:latin typeface="Times New Roman" panose="02020603050405020304" pitchFamily="18" charset="0"/>
                <a:cs typeface="Times New Roman" panose="02020603050405020304" pitchFamily="18" charset="0"/>
              </a:rPr>
              <a:t>Krems</a:t>
            </a:r>
            <a:r>
              <a:rPr lang="en-US" altLang="zh-TW" sz="1800" dirty="0">
                <a:latin typeface="Times New Roman" panose="02020603050405020304" pitchFamily="18" charset="0"/>
                <a:cs typeface="Times New Roman" panose="02020603050405020304" pitchFamily="18" charset="0"/>
              </a:rPr>
              <a:t> ,2013)</a:t>
            </a:r>
            <a:r>
              <a:rPr lang="zh-TW" altLang="en-US" sz="1800" dirty="0">
                <a:latin typeface="Times New Roman" panose="02020603050405020304" pitchFamily="18" charset="0"/>
                <a:cs typeface="Times New Roman" panose="02020603050405020304" pitchFamily="18" charset="0"/>
              </a:rPr>
              <a:t>。</a:t>
            </a:r>
            <a:endParaRPr lang="en-US" altLang="zh-TW" sz="1800" dirty="0">
              <a:latin typeface="Times New Roman" panose="02020603050405020304" pitchFamily="18" charset="0"/>
              <a:cs typeface="Times New Roman" panose="02020603050405020304" pitchFamily="18" charset="0"/>
            </a:endParaRPr>
          </a:p>
          <a:p>
            <a:r>
              <a:rPr lang="zh-TW" altLang="en-US" sz="1800" dirty="0"/>
              <a:t>有多種方式可以呈現這些介紹性訊息，這可能會影響駕駛員的心理模型和對自動化可靠性的期望 </a:t>
            </a:r>
            <a:r>
              <a:rPr lang="en-US" altLang="zh-TW" sz="1800" dirty="0"/>
              <a:t>(Bailey</a:t>
            </a:r>
            <a:r>
              <a:rPr lang="zh-TW" altLang="en-US" sz="1800" dirty="0"/>
              <a:t> </a:t>
            </a:r>
            <a:r>
              <a:rPr lang="en-US" altLang="zh-TW" sz="1800" dirty="0"/>
              <a:t>&amp;</a:t>
            </a:r>
            <a:r>
              <a:rPr lang="zh-TW" altLang="en-US" sz="1800" dirty="0"/>
              <a:t> </a:t>
            </a:r>
            <a:r>
              <a:rPr lang="en-US" altLang="zh-TW" sz="1800" dirty="0" err="1"/>
              <a:t>Scerbo</a:t>
            </a:r>
            <a:r>
              <a:rPr lang="en-US" altLang="zh-TW" sz="1800" dirty="0"/>
              <a:t> , 2007; </a:t>
            </a:r>
            <a:r>
              <a:rPr lang="en-US" altLang="zh-TW" sz="1800" dirty="0" err="1"/>
              <a:t>Beggiato</a:t>
            </a:r>
            <a:r>
              <a:rPr lang="en-US" altLang="zh-TW" sz="1800" dirty="0"/>
              <a:t> &amp; </a:t>
            </a:r>
            <a:r>
              <a:rPr lang="en-US" altLang="zh-TW" sz="1800" dirty="0" err="1"/>
              <a:t>Krems</a:t>
            </a:r>
            <a:r>
              <a:rPr lang="en-US" altLang="zh-TW" sz="1800" dirty="0"/>
              <a:t>, 2013, </a:t>
            </a:r>
            <a:r>
              <a:rPr lang="en-US" altLang="zh-TW" sz="1800" dirty="0" err="1"/>
              <a:t>Körber</a:t>
            </a:r>
            <a:r>
              <a:rPr lang="en-US" altLang="zh-TW" sz="1800" dirty="0"/>
              <a:t> et al., 2018)</a:t>
            </a:r>
            <a:r>
              <a:rPr lang="zh-TW" altLang="en-US" sz="1800" dirty="0"/>
              <a:t>。</a:t>
            </a:r>
            <a:endParaRPr lang="en-US" altLang="zh-TW" sz="1800" dirty="0"/>
          </a:p>
          <a:p>
            <a:r>
              <a:rPr lang="en-US" altLang="zh-TW" sz="1800" dirty="0" err="1"/>
              <a:t>Beggiao</a:t>
            </a:r>
            <a:r>
              <a:rPr lang="zh-TW" altLang="en-US" sz="1800" dirty="0"/>
              <a:t> </a:t>
            </a:r>
            <a:r>
              <a:rPr lang="en-US" altLang="zh-TW" sz="1800" dirty="0"/>
              <a:t>et al.(2015)</a:t>
            </a:r>
            <a:r>
              <a:rPr lang="zh-TW" altLang="en-US" sz="1800" dirty="0"/>
              <a:t>發現，如果提供有關自動化系統潛在限制的訊息，則會降低初始信任水準。</a:t>
            </a:r>
            <a:endParaRPr lang="en-US" altLang="zh-TW" sz="1800" dirty="0"/>
          </a:p>
          <a:p>
            <a:r>
              <a:rPr lang="zh-TW" altLang="en-US" sz="1800" dirty="0"/>
              <a:t>如果駕駛員事先被告知自動化故障，那麼即使在經歷了故障之後，信任度也不會下降</a:t>
            </a:r>
            <a:r>
              <a:rPr lang="en-US" altLang="zh-TW" sz="1800" dirty="0"/>
              <a:t>(</a:t>
            </a:r>
            <a:r>
              <a:rPr lang="en-US" altLang="zh-TW" sz="1800" dirty="0" err="1"/>
              <a:t>Beggiao</a:t>
            </a:r>
            <a:r>
              <a:rPr lang="zh-TW" altLang="en-US" sz="1800" dirty="0"/>
              <a:t> </a:t>
            </a:r>
            <a:r>
              <a:rPr lang="en-US" altLang="zh-TW" sz="1800" dirty="0"/>
              <a:t>et al.2015)</a:t>
            </a:r>
            <a:r>
              <a:rPr lang="zh-TW" altLang="en-US" sz="1800" dirty="0"/>
              <a:t>，而初始介紹性訊息對信任的影響被隨之而來的駕駛體驗所取代</a:t>
            </a:r>
            <a:r>
              <a:rPr lang="en-US" altLang="zh-TW" sz="1800" dirty="0"/>
              <a:t>(</a:t>
            </a:r>
            <a:r>
              <a:rPr lang="en-US" altLang="zh-TW" sz="1800" dirty="0" err="1"/>
              <a:t>Körber</a:t>
            </a:r>
            <a:r>
              <a:rPr lang="en-US" altLang="zh-TW" sz="1800" dirty="0"/>
              <a:t> et al., 2018)</a:t>
            </a:r>
            <a:r>
              <a:rPr lang="zh-TW" altLang="en-US" sz="1800" dirty="0"/>
              <a:t>。</a:t>
            </a:r>
            <a:endParaRPr lang="en-US" altLang="zh-TW" sz="1800" dirty="0"/>
          </a:p>
          <a:p>
            <a:endParaRPr lang="en-US" altLang="zh-TW" sz="1800" dirty="0"/>
          </a:p>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3718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過去沒有研究在汽車駕駛員交互中系統地按級別對風險進行分類和操縱，因此在研究中評估了兩種感知風險：情境風險感知</a:t>
            </a:r>
            <a:r>
              <a:rPr lang="en-US" altLang="zh-TW" dirty="0"/>
              <a:t>(PSR) </a:t>
            </a:r>
            <a:r>
              <a:rPr lang="zh-TW" altLang="en-US" dirty="0"/>
              <a:t>和關係風險感知</a:t>
            </a:r>
            <a:r>
              <a:rPr lang="en-US" altLang="zh-TW" dirty="0"/>
              <a:t>(PRR) </a:t>
            </a:r>
            <a:r>
              <a:rPr lang="zh-TW" altLang="en-US" dirty="0"/>
              <a:t>。</a:t>
            </a:r>
            <a:endParaRPr lang="en-US" altLang="zh-TW" dirty="0"/>
          </a:p>
          <a:p>
            <a:r>
              <a:rPr lang="zh-TW" altLang="en-US" dirty="0"/>
              <a:t>在汽車</a:t>
            </a:r>
            <a:r>
              <a:rPr lang="en-US" altLang="zh-TW" dirty="0"/>
              <a:t>-</a:t>
            </a:r>
            <a:r>
              <a:rPr lang="zh-TW" altLang="en-US" dirty="0"/>
              <a:t>駕駛員交互中，</a:t>
            </a:r>
            <a:endParaRPr lang="en-US" altLang="zh-TW" dirty="0"/>
          </a:p>
          <a:p>
            <a:pPr lvl="2"/>
            <a:r>
              <a:rPr lang="en-US" altLang="zh-TW" sz="1700" dirty="0"/>
              <a:t>PSR </a:t>
            </a:r>
            <a:r>
              <a:rPr lang="zh-TW" altLang="en-US" sz="1700" dirty="0"/>
              <a:t>是指駕駛對環境中潛在事故機率和嚴重性的評估。</a:t>
            </a:r>
            <a:endParaRPr lang="en-US" altLang="zh-TW" sz="1700" dirty="0"/>
          </a:p>
          <a:p>
            <a:pPr lvl="2"/>
            <a:r>
              <a:rPr lang="en-US" altLang="zh-TW" sz="1700" dirty="0"/>
              <a:t>PRR </a:t>
            </a:r>
            <a:r>
              <a:rPr lang="zh-TW" altLang="en-US" sz="1700" dirty="0"/>
              <a:t>是個人與自動化交互的經驗產生的潛在負面感知</a:t>
            </a:r>
            <a:r>
              <a:rPr lang="en-US" altLang="zh-TW" sz="1700" dirty="0"/>
              <a:t>(</a:t>
            </a:r>
            <a:r>
              <a:rPr lang="en-US" altLang="zh-TW" sz="1800" dirty="0"/>
              <a:t>Stuck</a:t>
            </a:r>
            <a:r>
              <a:rPr lang="zh-TW" altLang="en-US" sz="1800" dirty="0"/>
              <a:t> </a:t>
            </a:r>
            <a:r>
              <a:rPr lang="en-US" altLang="zh-TW" sz="1800" dirty="0"/>
              <a:t>&amp;</a:t>
            </a:r>
            <a:r>
              <a:rPr lang="zh-TW" altLang="en-US" sz="1800" dirty="0"/>
              <a:t> </a:t>
            </a:r>
            <a:r>
              <a:rPr lang="en-US" altLang="zh-TW" sz="1800" dirty="0"/>
              <a:t>Walker, 2020</a:t>
            </a:r>
            <a:r>
              <a:rPr lang="en-US" altLang="zh-TW" sz="1700" dirty="0"/>
              <a:t>)</a:t>
            </a:r>
            <a:r>
              <a:rPr lang="zh-TW" altLang="en-US" sz="1700" dirty="0"/>
              <a:t>。</a:t>
            </a:r>
            <a:endParaRPr lang="en-US" altLang="zh-TW" sz="1700" dirty="0"/>
          </a:p>
          <a:p>
            <a:endParaRPr lang="en-US" altLang="zh-TW" dirty="0"/>
          </a:p>
        </p:txBody>
      </p:sp>
    </p:spTree>
    <p:extLst>
      <p:ext uri="{BB962C8B-B14F-4D97-AF65-F5344CB8AC3E}">
        <p14:creationId xmlns:p14="http://schemas.microsoft.com/office/powerpoint/2010/main" val="2905816692"/>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2459</Words>
  <Application>Microsoft Office PowerPoint</Application>
  <PresentationFormat>如螢幕大小 (16:9)</PresentationFormat>
  <Paragraphs>188</Paragraphs>
  <Slides>29</Slides>
  <Notes>29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29</vt:i4>
      </vt:variant>
    </vt:vector>
  </HeadingPairs>
  <TitlesOfParts>
    <vt:vector size="39" baseType="lpstr">
      <vt:lpstr>新細明體</vt:lpstr>
      <vt:lpstr>微軟正黑體</vt:lpstr>
      <vt:lpstr>Arial</vt:lpstr>
      <vt:lpstr>Franklin Gothic Book</vt:lpstr>
      <vt:lpstr>Roboto Condensed Light</vt:lpstr>
      <vt:lpstr>宋体</vt:lpstr>
      <vt:lpstr>Arvo</vt:lpstr>
      <vt:lpstr>Roboto Condensed</vt:lpstr>
      <vt:lpstr>Times New Roman</vt:lpstr>
      <vt:lpstr>Salerio template</vt:lpstr>
      <vt:lpstr>調查高度自動駕駛中的風險感知</vt:lpstr>
      <vt:lpstr>背景動機及目的</vt:lpstr>
      <vt:lpstr>1-1 背景動機</vt:lpstr>
      <vt:lpstr>1-1 背景動機</vt:lpstr>
      <vt:lpstr>1-2 目的</vt:lpstr>
      <vt:lpstr>文獻探討</vt:lpstr>
      <vt:lpstr>2.相關文獻</vt:lpstr>
      <vt:lpstr>2.相關文獻</vt:lpstr>
      <vt:lpstr>2.相關文獻</vt:lpstr>
      <vt:lpstr>實驗一</vt:lpstr>
      <vt:lpstr>3-1 受測者</vt:lpstr>
      <vt:lpstr>3-2 儀器設備</vt:lpstr>
      <vt:lpstr>3-3 實驗設計</vt:lpstr>
      <vt:lpstr>3-3 實驗設計</vt:lpstr>
      <vt:lpstr>3-4 實驗程序</vt:lpstr>
      <vt:lpstr>3.5 結果</vt:lpstr>
      <vt:lpstr>3.5 結果</vt:lpstr>
      <vt:lpstr>3.6 結果與討論</vt:lpstr>
      <vt:lpstr>實驗二</vt:lpstr>
      <vt:lpstr>4-1 受測者</vt:lpstr>
      <vt:lpstr>4-2 儀器設備</vt:lpstr>
      <vt:lpstr>4-3 實驗設計</vt:lpstr>
      <vt:lpstr>4-4 實驗程序</vt:lpstr>
      <vt:lpstr>4-5結果</vt:lpstr>
      <vt:lpstr>4-5結果</vt:lpstr>
      <vt:lpstr>4-5結果</vt:lpstr>
      <vt:lpstr>4-6 結果與討論</vt:lpstr>
      <vt:lpstr>4-6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69</cp:revision>
  <dcterms:modified xsi:type="dcterms:W3CDTF">2022-10-26T06:08:46Z</dcterms:modified>
</cp:coreProperties>
</file>